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98" r:id="rId3"/>
    <p:sldMasterId id="2147483707" r:id="rId4"/>
  </p:sldMasterIdLst>
  <p:notesMasterIdLst>
    <p:notesMasterId r:id="rId37"/>
  </p:notesMasterIdLst>
  <p:sldIdLst>
    <p:sldId id="383" r:id="rId5"/>
    <p:sldId id="266" r:id="rId6"/>
    <p:sldId id="407" r:id="rId7"/>
    <p:sldId id="387" r:id="rId8"/>
    <p:sldId id="389" r:id="rId9"/>
    <p:sldId id="388" r:id="rId10"/>
    <p:sldId id="390" r:id="rId11"/>
    <p:sldId id="285" r:id="rId12"/>
    <p:sldId id="391" r:id="rId13"/>
    <p:sldId id="404" r:id="rId14"/>
    <p:sldId id="392" r:id="rId15"/>
    <p:sldId id="405" r:id="rId16"/>
    <p:sldId id="393" r:id="rId17"/>
    <p:sldId id="282" r:id="rId18"/>
    <p:sldId id="284" r:id="rId19"/>
    <p:sldId id="368" r:id="rId20"/>
    <p:sldId id="398" r:id="rId21"/>
    <p:sldId id="314" r:id="rId22"/>
    <p:sldId id="315" r:id="rId23"/>
    <p:sldId id="378" r:id="rId24"/>
    <p:sldId id="379" r:id="rId25"/>
    <p:sldId id="336" r:id="rId26"/>
    <p:sldId id="337" r:id="rId27"/>
    <p:sldId id="331" r:id="rId28"/>
    <p:sldId id="318" r:id="rId29"/>
    <p:sldId id="319" r:id="rId30"/>
    <p:sldId id="322" r:id="rId31"/>
    <p:sldId id="329" r:id="rId32"/>
    <p:sldId id="330" r:id="rId33"/>
    <p:sldId id="327" r:id="rId34"/>
    <p:sldId id="328" r:id="rId35"/>
    <p:sldId id="406" r:id="rId36"/>
  </p:sldIdLst>
  <p:sldSz cx="12192000" cy="6858000"/>
  <p:notesSz cx="6858000" cy="9313863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90F923D-C36A-7843-AA57-7CB6ED00A81D}">
          <p14:sldIdLst>
            <p14:sldId id="383"/>
            <p14:sldId id="266"/>
            <p14:sldId id="407"/>
            <p14:sldId id="387"/>
            <p14:sldId id="389"/>
            <p14:sldId id="388"/>
            <p14:sldId id="390"/>
            <p14:sldId id="285"/>
            <p14:sldId id="391"/>
            <p14:sldId id="404"/>
            <p14:sldId id="392"/>
            <p14:sldId id="405"/>
            <p14:sldId id="393"/>
            <p14:sldId id="282"/>
            <p14:sldId id="284"/>
            <p14:sldId id="368"/>
            <p14:sldId id="398"/>
            <p14:sldId id="314"/>
            <p14:sldId id="315"/>
            <p14:sldId id="378"/>
            <p14:sldId id="379"/>
            <p14:sldId id="336"/>
            <p14:sldId id="337"/>
            <p14:sldId id="331"/>
            <p14:sldId id="318"/>
            <p14:sldId id="319"/>
            <p14:sldId id="322"/>
            <p14:sldId id="329"/>
            <p14:sldId id="330"/>
            <p14:sldId id="327"/>
            <p14:sldId id="328"/>
            <p14:sldId id="406"/>
          </p14:sldIdLst>
        </p14:section>
        <p14:section name="Light background" id="{3BF2B73F-1558-2B4C-9AB2-B8A571036ADA}">
          <p14:sldIdLst/>
        </p14:section>
        <p14:section name="Dark background" id="{2C8A0DE4-8EED-AC44-B76A-0DFF06ACAABF}">
          <p14:sldIdLst/>
        </p14:section>
        <p14:section name="Left rail" id="{FCA5E362-A1C3-0541-A63D-BE2E1D18C43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700"/>
    <a:srgbClr val="797979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4" autoAdjust="0"/>
    <p:restoredTop sz="90870" autoAdjust="0"/>
  </p:normalViewPr>
  <p:slideViewPr>
    <p:cSldViewPr snapToGrid="0">
      <p:cViewPr varScale="1">
        <p:scale>
          <a:sx n="102" d="100"/>
          <a:sy n="102" d="100"/>
        </p:scale>
        <p:origin x="1380" y="9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1F129-B792-4954-BD88-A80C62332009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1186107-2227-4C51-8788-46701942DD65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en-US" sz="2400" dirty="0"/>
        </a:p>
        <a:p>
          <a:pPr>
            <a:spcAft>
              <a:spcPts val="0"/>
            </a:spcAft>
          </a:pPr>
          <a:endParaRPr lang="en-US" sz="800" dirty="0"/>
        </a:p>
        <a:p>
          <a:pPr>
            <a:spcAft>
              <a:spcPts val="0"/>
            </a:spcAft>
          </a:pPr>
          <a:r>
            <a:rPr lang="en-US" sz="2000" dirty="0">
              <a:solidFill>
                <a:schemeClr val="bg1"/>
              </a:solidFill>
            </a:rPr>
            <a:t>Design</a:t>
          </a:r>
        </a:p>
        <a:p>
          <a:pPr>
            <a:spcAft>
              <a:spcPts val="0"/>
            </a:spcAft>
          </a:pPr>
          <a:r>
            <a:rPr lang="en-US" sz="2000" dirty="0">
              <a:solidFill>
                <a:schemeClr val="bg1"/>
              </a:solidFill>
            </a:rPr>
            <a:t>Project</a:t>
          </a:r>
        </a:p>
      </dgm:t>
    </dgm:pt>
    <dgm:pt modelId="{383EF6E4-CD94-4D53-BDC4-828D099AA0A2}" type="parTrans" cxnId="{0B126076-ABF1-4AB2-8390-C423E94D1BF9}">
      <dgm:prSet/>
      <dgm:spPr/>
      <dgm:t>
        <a:bodyPr/>
        <a:lstStyle/>
        <a:p>
          <a:endParaRPr lang="en-US"/>
        </a:p>
      </dgm:t>
    </dgm:pt>
    <dgm:pt modelId="{6EBC0CC8-22E7-4D68-8625-C2B3E3B5F882}" type="sibTrans" cxnId="{0B126076-ABF1-4AB2-8390-C423E94D1BF9}">
      <dgm:prSet/>
      <dgm:spPr/>
      <dgm:t>
        <a:bodyPr/>
        <a:lstStyle/>
        <a:p>
          <a:endParaRPr lang="en-US"/>
        </a:p>
      </dgm:t>
    </dgm:pt>
    <dgm:pt modelId="{9A6BEAB4-EBE7-4AC3-AB8E-37553ABED70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800" dirty="0">
              <a:solidFill>
                <a:schemeClr val="bg1"/>
              </a:solidFill>
            </a:rPr>
            <a:t>Engineering Science</a:t>
          </a:r>
        </a:p>
        <a:p>
          <a:pPr>
            <a:spcAft>
              <a:spcPts val="0"/>
            </a:spcAft>
          </a:pPr>
          <a:r>
            <a:rPr lang="en-US" sz="2000" dirty="0">
              <a:solidFill>
                <a:schemeClr val="bg1"/>
              </a:solidFill>
            </a:rPr>
            <a:t>Courses and Labs</a:t>
          </a:r>
        </a:p>
      </dgm:t>
    </dgm:pt>
    <dgm:pt modelId="{B6B8470A-0DDD-4EA0-B2C2-C55A279EF8AD}" type="parTrans" cxnId="{8F746F64-EFA0-49AE-9B36-95F7B3BD0C99}">
      <dgm:prSet/>
      <dgm:spPr/>
      <dgm:t>
        <a:bodyPr/>
        <a:lstStyle/>
        <a:p>
          <a:endParaRPr lang="en-US"/>
        </a:p>
      </dgm:t>
    </dgm:pt>
    <dgm:pt modelId="{EE04E1DF-DA1A-4F6A-9659-596E21A780A8}" type="sibTrans" cxnId="{8F746F64-EFA0-49AE-9B36-95F7B3BD0C99}">
      <dgm:prSet/>
      <dgm:spPr/>
      <dgm:t>
        <a:bodyPr/>
        <a:lstStyle/>
        <a:p>
          <a:endParaRPr lang="en-US"/>
        </a:p>
      </dgm:t>
    </dgm:pt>
    <dgm:pt modelId="{824E6CA8-C855-4839-A41B-ED80EF7A7FD2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2400" baseline="0" dirty="0">
              <a:solidFill>
                <a:schemeClr val="bg1"/>
              </a:solidFill>
            </a:rPr>
            <a:t>Foundation Courses </a:t>
          </a:r>
        </a:p>
        <a:p>
          <a:pPr>
            <a:spcAft>
              <a:spcPts val="0"/>
            </a:spcAft>
          </a:pPr>
          <a:r>
            <a:rPr lang="en-US" sz="1600" baseline="0" dirty="0">
              <a:solidFill>
                <a:schemeClr val="bg1"/>
              </a:solidFill>
            </a:rPr>
            <a:t>Math, Science, Communications, Gen Ed, and </a:t>
          </a:r>
        </a:p>
        <a:p>
          <a:pPr>
            <a:spcAft>
              <a:spcPts val="0"/>
            </a:spcAft>
          </a:pPr>
          <a:r>
            <a:rPr lang="en-US" sz="1600" baseline="0" dirty="0">
              <a:solidFill>
                <a:schemeClr val="bg1"/>
              </a:solidFill>
            </a:rPr>
            <a:t>Engineering Fundamentals</a:t>
          </a:r>
        </a:p>
      </dgm:t>
    </dgm:pt>
    <dgm:pt modelId="{370A7CDE-6CCC-4BC8-BE27-F9DA5D7FBC4C}" type="parTrans" cxnId="{1ED27F2F-8480-48A7-A9C7-245C92C6FA21}">
      <dgm:prSet/>
      <dgm:spPr/>
      <dgm:t>
        <a:bodyPr/>
        <a:lstStyle/>
        <a:p>
          <a:endParaRPr lang="en-US"/>
        </a:p>
      </dgm:t>
    </dgm:pt>
    <dgm:pt modelId="{232A7A29-A76D-4957-9687-DF2DB07FCD81}" type="sibTrans" cxnId="{1ED27F2F-8480-48A7-A9C7-245C92C6FA21}">
      <dgm:prSet/>
      <dgm:spPr/>
      <dgm:t>
        <a:bodyPr/>
        <a:lstStyle/>
        <a:p>
          <a:endParaRPr lang="en-US"/>
        </a:p>
      </dgm:t>
    </dgm:pt>
    <dgm:pt modelId="{B04F991D-46A2-4D76-A389-EA32E461677A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Technical Electives</a:t>
          </a:r>
        </a:p>
        <a:p>
          <a:r>
            <a:rPr lang="en-US" sz="1800" dirty="0">
              <a:solidFill>
                <a:schemeClr val="bg1"/>
              </a:solidFill>
            </a:rPr>
            <a:t>Engineering Applications</a:t>
          </a:r>
        </a:p>
      </dgm:t>
    </dgm:pt>
    <dgm:pt modelId="{471DF65F-6641-4C16-AF93-C7952F5DC8B1}" type="parTrans" cxnId="{6844A135-CD21-4C40-9786-25F556C35825}">
      <dgm:prSet/>
      <dgm:spPr/>
      <dgm:t>
        <a:bodyPr/>
        <a:lstStyle/>
        <a:p>
          <a:endParaRPr lang="en-US"/>
        </a:p>
      </dgm:t>
    </dgm:pt>
    <dgm:pt modelId="{851948AE-8109-4F30-816D-A388B3A22E74}" type="sibTrans" cxnId="{6844A135-CD21-4C40-9786-25F556C35825}">
      <dgm:prSet/>
      <dgm:spPr/>
      <dgm:t>
        <a:bodyPr/>
        <a:lstStyle/>
        <a:p>
          <a:endParaRPr lang="en-US"/>
        </a:p>
      </dgm:t>
    </dgm:pt>
    <dgm:pt modelId="{8D5B3B23-8EA3-484E-841E-A48AF7A3ADC1}" type="pres">
      <dgm:prSet presAssocID="{F641F129-B792-4954-BD88-A80C62332009}" presName="Name0" presStyleCnt="0">
        <dgm:presLayoutVars>
          <dgm:dir/>
          <dgm:animLvl val="lvl"/>
          <dgm:resizeHandles val="exact"/>
        </dgm:presLayoutVars>
      </dgm:prSet>
      <dgm:spPr/>
    </dgm:pt>
    <dgm:pt modelId="{5673AFAB-826A-4459-86BE-C112E35C2345}" type="pres">
      <dgm:prSet presAssocID="{E1186107-2227-4C51-8788-46701942DD65}" presName="Name8" presStyleCnt="0"/>
      <dgm:spPr/>
    </dgm:pt>
    <dgm:pt modelId="{237399D7-15BE-4DAF-AF46-A6CF138E2D04}" type="pres">
      <dgm:prSet presAssocID="{E1186107-2227-4C51-8788-46701942DD65}" presName="level" presStyleLbl="node1" presStyleIdx="0" presStyleCnt="4" custLinFactNeighborX="495" custLinFactNeighborY="-5195">
        <dgm:presLayoutVars>
          <dgm:chMax val="1"/>
          <dgm:bulletEnabled val="1"/>
        </dgm:presLayoutVars>
      </dgm:prSet>
      <dgm:spPr/>
    </dgm:pt>
    <dgm:pt modelId="{789CCA77-6D5E-4DE6-89CF-737583E118B4}" type="pres">
      <dgm:prSet presAssocID="{E1186107-2227-4C51-8788-46701942DD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88D903-72C0-4926-8D4F-56B227EE522A}" type="pres">
      <dgm:prSet presAssocID="{B04F991D-46A2-4D76-A389-EA32E461677A}" presName="Name8" presStyleCnt="0"/>
      <dgm:spPr/>
    </dgm:pt>
    <dgm:pt modelId="{8D612B70-7800-4172-8A95-35CDC4CA3C2D}" type="pres">
      <dgm:prSet presAssocID="{B04F991D-46A2-4D76-A389-EA32E461677A}" presName="level" presStyleLbl="node1" presStyleIdx="1" presStyleCnt="4">
        <dgm:presLayoutVars>
          <dgm:chMax val="1"/>
          <dgm:bulletEnabled val="1"/>
        </dgm:presLayoutVars>
      </dgm:prSet>
      <dgm:spPr/>
    </dgm:pt>
    <dgm:pt modelId="{8E818085-A3C5-4AAB-AAB2-487A83A1CF5A}" type="pres">
      <dgm:prSet presAssocID="{B04F991D-46A2-4D76-A389-EA32E46167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9468CD-9EE1-46BA-8A77-FDD961E74C95}" type="pres">
      <dgm:prSet presAssocID="{9A6BEAB4-EBE7-4AC3-AB8E-37553ABED703}" presName="Name8" presStyleCnt="0"/>
      <dgm:spPr/>
    </dgm:pt>
    <dgm:pt modelId="{BB7A2B86-6F0E-4E80-8779-1E5B696B0853}" type="pres">
      <dgm:prSet presAssocID="{9A6BEAB4-EBE7-4AC3-AB8E-37553ABED703}" presName="level" presStyleLbl="node1" presStyleIdx="2" presStyleCnt="4">
        <dgm:presLayoutVars>
          <dgm:chMax val="1"/>
          <dgm:bulletEnabled val="1"/>
        </dgm:presLayoutVars>
      </dgm:prSet>
      <dgm:spPr/>
    </dgm:pt>
    <dgm:pt modelId="{AEFF5EF1-11E9-40C3-B511-578005016700}" type="pres">
      <dgm:prSet presAssocID="{9A6BEAB4-EBE7-4AC3-AB8E-37553ABED7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E41186-B256-41D2-9217-7825FE2DFD70}" type="pres">
      <dgm:prSet presAssocID="{824E6CA8-C855-4839-A41B-ED80EF7A7FD2}" presName="Name8" presStyleCnt="0"/>
      <dgm:spPr/>
    </dgm:pt>
    <dgm:pt modelId="{8A02C732-D2D7-48D9-AD61-B470721CFB7B}" type="pres">
      <dgm:prSet presAssocID="{824E6CA8-C855-4839-A41B-ED80EF7A7FD2}" presName="level" presStyleLbl="node1" presStyleIdx="3" presStyleCnt="4">
        <dgm:presLayoutVars>
          <dgm:chMax val="1"/>
          <dgm:bulletEnabled val="1"/>
        </dgm:presLayoutVars>
      </dgm:prSet>
      <dgm:spPr/>
    </dgm:pt>
    <dgm:pt modelId="{7E4AE03E-40B4-44E5-AAA8-BAC98065C72C}" type="pres">
      <dgm:prSet presAssocID="{824E6CA8-C855-4839-A41B-ED80EF7A7FD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F54B412-F853-48DE-AC29-88459400AE78}" type="presOf" srcId="{E1186107-2227-4C51-8788-46701942DD65}" destId="{237399D7-15BE-4DAF-AF46-A6CF138E2D04}" srcOrd="0" destOrd="0" presId="urn:microsoft.com/office/officeart/2005/8/layout/pyramid1"/>
    <dgm:cxn modelId="{5CB32C17-325A-467B-94E9-C1CF32ECE163}" type="presOf" srcId="{B04F991D-46A2-4D76-A389-EA32E461677A}" destId="{8E818085-A3C5-4AAB-AAB2-487A83A1CF5A}" srcOrd="1" destOrd="0" presId="urn:microsoft.com/office/officeart/2005/8/layout/pyramid1"/>
    <dgm:cxn modelId="{1ED27F2F-8480-48A7-A9C7-245C92C6FA21}" srcId="{F641F129-B792-4954-BD88-A80C62332009}" destId="{824E6CA8-C855-4839-A41B-ED80EF7A7FD2}" srcOrd="3" destOrd="0" parTransId="{370A7CDE-6CCC-4BC8-BE27-F9DA5D7FBC4C}" sibTransId="{232A7A29-A76D-4957-9687-DF2DB07FCD81}"/>
    <dgm:cxn modelId="{6844A135-CD21-4C40-9786-25F556C35825}" srcId="{F641F129-B792-4954-BD88-A80C62332009}" destId="{B04F991D-46A2-4D76-A389-EA32E461677A}" srcOrd="1" destOrd="0" parTransId="{471DF65F-6641-4C16-AF93-C7952F5DC8B1}" sibTransId="{851948AE-8109-4F30-816D-A388B3A22E74}"/>
    <dgm:cxn modelId="{4DEE0A3C-E143-4EF7-ACCF-2E6C17B57352}" type="presOf" srcId="{F641F129-B792-4954-BD88-A80C62332009}" destId="{8D5B3B23-8EA3-484E-841E-A48AF7A3ADC1}" srcOrd="0" destOrd="0" presId="urn:microsoft.com/office/officeart/2005/8/layout/pyramid1"/>
    <dgm:cxn modelId="{8F746F64-EFA0-49AE-9B36-95F7B3BD0C99}" srcId="{F641F129-B792-4954-BD88-A80C62332009}" destId="{9A6BEAB4-EBE7-4AC3-AB8E-37553ABED703}" srcOrd="2" destOrd="0" parTransId="{B6B8470A-0DDD-4EA0-B2C2-C55A279EF8AD}" sibTransId="{EE04E1DF-DA1A-4F6A-9659-596E21A780A8}"/>
    <dgm:cxn modelId="{5DA6E168-AE60-4A81-8295-8601930DC669}" type="presOf" srcId="{E1186107-2227-4C51-8788-46701942DD65}" destId="{789CCA77-6D5E-4DE6-89CF-737583E118B4}" srcOrd="1" destOrd="0" presId="urn:microsoft.com/office/officeart/2005/8/layout/pyramid1"/>
    <dgm:cxn modelId="{0B126076-ABF1-4AB2-8390-C423E94D1BF9}" srcId="{F641F129-B792-4954-BD88-A80C62332009}" destId="{E1186107-2227-4C51-8788-46701942DD65}" srcOrd="0" destOrd="0" parTransId="{383EF6E4-CD94-4D53-BDC4-828D099AA0A2}" sibTransId="{6EBC0CC8-22E7-4D68-8625-C2B3E3B5F882}"/>
    <dgm:cxn modelId="{FCBE47CB-EBBC-48BD-A680-E5A78CCC9E42}" type="presOf" srcId="{B04F991D-46A2-4D76-A389-EA32E461677A}" destId="{8D612B70-7800-4172-8A95-35CDC4CA3C2D}" srcOrd="0" destOrd="0" presId="urn:microsoft.com/office/officeart/2005/8/layout/pyramid1"/>
    <dgm:cxn modelId="{20CBCCDA-CADC-4724-AD0C-811926CBCECD}" type="presOf" srcId="{9A6BEAB4-EBE7-4AC3-AB8E-37553ABED703}" destId="{BB7A2B86-6F0E-4E80-8779-1E5B696B0853}" srcOrd="0" destOrd="0" presId="urn:microsoft.com/office/officeart/2005/8/layout/pyramid1"/>
    <dgm:cxn modelId="{A07400EB-B008-46AF-8602-6151DB65CD1C}" type="presOf" srcId="{824E6CA8-C855-4839-A41B-ED80EF7A7FD2}" destId="{8A02C732-D2D7-48D9-AD61-B470721CFB7B}" srcOrd="0" destOrd="0" presId="urn:microsoft.com/office/officeart/2005/8/layout/pyramid1"/>
    <dgm:cxn modelId="{3E3166F2-0FA8-4E5A-9B2F-7151FEEFECBD}" type="presOf" srcId="{824E6CA8-C855-4839-A41B-ED80EF7A7FD2}" destId="{7E4AE03E-40B4-44E5-AAA8-BAC98065C72C}" srcOrd="1" destOrd="0" presId="urn:microsoft.com/office/officeart/2005/8/layout/pyramid1"/>
    <dgm:cxn modelId="{107B7DFF-4259-4BB8-B13F-B028CAB49304}" type="presOf" srcId="{9A6BEAB4-EBE7-4AC3-AB8E-37553ABED703}" destId="{AEFF5EF1-11E9-40C3-B511-578005016700}" srcOrd="1" destOrd="0" presId="urn:microsoft.com/office/officeart/2005/8/layout/pyramid1"/>
    <dgm:cxn modelId="{EC8FCC63-B4EB-4F6E-BC12-7BD947CADE3C}" type="presParOf" srcId="{8D5B3B23-8EA3-484E-841E-A48AF7A3ADC1}" destId="{5673AFAB-826A-4459-86BE-C112E35C2345}" srcOrd="0" destOrd="0" presId="urn:microsoft.com/office/officeart/2005/8/layout/pyramid1"/>
    <dgm:cxn modelId="{9DD1DD9C-6D62-4A28-8C22-C04E3407E7DD}" type="presParOf" srcId="{5673AFAB-826A-4459-86BE-C112E35C2345}" destId="{237399D7-15BE-4DAF-AF46-A6CF138E2D04}" srcOrd="0" destOrd="0" presId="urn:microsoft.com/office/officeart/2005/8/layout/pyramid1"/>
    <dgm:cxn modelId="{B9D1B29F-5973-4A87-B802-EAA3DFAE892E}" type="presParOf" srcId="{5673AFAB-826A-4459-86BE-C112E35C2345}" destId="{789CCA77-6D5E-4DE6-89CF-737583E118B4}" srcOrd="1" destOrd="0" presId="urn:microsoft.com/office/officeart/2005/8/layout/pyramid1"/>
    <dgm:cxn modelId="{40FE5375-EF6A-4705-8D56-812AB29EDE74}" type="presParOf" srcId="{8D5B3B23-8EA3-484E-841E-A48AF7A3ADC1}" destId="{9E88D903-72C0-4926-8D4F-56B227EE522A}" srcOrd="1" destOrd="0" presId="urn:microsoft.com/office/officeart/2005/8/layout/pyramid1"/>
    <dgm:cxn modelId="{73C4E986-ACBB-438F-B9D1-6302FE3157BC}" type="presParOf" srcId="{9E88D903-72C0-4926-8D4F-56B227EE522A}" destId="{8D612B70-7800-4172-8A95-35CDC4CA3C2D}" srcOrd="0" destOrd="0" presId="urn:microsoft.com/office/officeart/2005/8/layout/pyramid1"/>
    <dgm:cxn modelId="{DA4B9444-64AC-4396-9590-7B064BF28B6C}" type="presParOf" srcId="{9E88D903-72C0-4926-8D4F-56B227EE522A}" destId="{8E818085-A3C5-4AAB-AAB2-487A83A1CF5A}" srcOrd="1" destOrd="0" presId="urn:microsoft.com/office/officeart/2005/8/layout/pyramid1"/>
    <dgm:cxn modelId="{A65FD1D6-6B2D-4035-B2C0-EB08F754A3F8}" type="presParOf" srcId="{8D5B3B23-8EA3-484E-841E-A48AF7A3ADC1}" destId="{A79468CD-9EE1-46BA-8A77-FDD961E74C95}" srcOrd="2" destOrd="0" presId="urn:microsoft.com/office/officeart/2005/8/layout/pyramid1"/>
    <dgm:cxn modelId="{C9818C0F-4EA7-4DBC-80D0-803777529349}" type="presParOf" srcId="{A79468CD-9EE1-46BA-8A77-FDD961E74C95}" destId="{BB7A2B86-6F0E-4E80-8779-1E5B696B0853}" srcOrd="0" destOrd="0" presId="urn:microsoft.com/office/officeart/2005/8/layout/pyramid1"/>
    <dgm:cxn modelId="{E794B918-919A-48E4-B441-7B9C0719AA21}" type="presParOf" srcId="{A79468CD-9EE1-46BA-8A77-FDD961E74C95}" destId="{AEFF5EF1-11E9-40C3-B511-578005016700}" srcOrd="1" destOrd="0" presId="urn:microsoft.com/office/officeart/2005/8/layout/pyramid1"/>
    <dgm:cxn modelId="{081646D0-C7DD-4504-B70C-7D902A8C6720}" type="presParOf" srcId="{8D5B3B23-8EA3-484E-841E-A48AF7A3ADC1}" destId="{39E41186-B256-41D2-9217-7825FE2DFD70}" srcOrd="3" destOrd="0" presId="urn:microsoft.com/office/officeart/2005/8/layout/pyramid1"/>
    <dgm:cxn modelId="{8AE4C5DB-053F-4CAC-BDA6-DC5270FD6F6D}" type="presParOf" srcId="{39E41186-B256-41D2-9217-7825FE2DFD70}" destId="{8A02C732-D2D7-48D9-AD61-B470721CFB7B}" srcOrd="0" destOrd="0" presId="urn:microsoft.com/office/officeart/2005/8/layout/pyramid1"/>
    <dgm:cxn modelId="{2E7A43F8-81F7-4E4F-917B-003A08420205}" type="presParOf" srcId="{39E41186-B256-41D2-9217-7825FE2DFD70}" destId="{7E4AE03E-40B4-44E5-AAA8-BAC98065C72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BAA86-B608-4E51-B55E-3E6FA075632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67FC18B3-0B4A-4A7C-9996-F2BA2D499720}" type="pres">
      <dgm:prSet presAssocID="{7D8BAA86-B608-4E51-B55E-3E6FA0756324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F0EE10C9-33A1-4B35-8B64-1A869FEAD906}" type="presOf" srcId="{7D8BAA86-B608-4E51-B55E-3E6FA0756324}" destId="{67FC18B3-0B4A-4A7C-9996-F2BA2D49972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399D7-15BE-4DAF-AF46-A6CF138E2D04}">
      <dsp:nvSpPr>
        <dsp:cNvPr id="0" name=""/>
        <dsp:cNvSpPr/>
      </dsp:nvSpPr>
      <dsp:spPr>
        <a:xfrm>
          <a:off x="2496276" y="0"/>
          <a:ext cx="1658710" cy="1077685"/>
        </a:xfrm>
        <a:prstGeom prst="trapezoid">
          <a:avLst>
            <a:gd name="adj" fmla="val 7695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8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Design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Project</a:t>
          </a:r>
        </a:p>
      </dsp:txBody>
      <dsp:txXfrm>
        <a:off x="2496276" y="0"/>
        <a:ext cx="1658710" cy="1077685"/>
      </dsp:txXfrm>
    </dsp:sp>
    <dsp:sp modelId="{8D612B70-7800-4172-8A95-35CDC4CA3C2D}">
      <dsp:nvSpPr>
        <dsp:cNvPr id="0" name=""/>
        <dsp:cNvSpPr/>
      </dsp:nvSpPr>
      <dsp:spPr>
        <a:xfrm>
          <a:off x="1658710" y="1077685"/>
          <a:ext cx="3317421" cy="1077685"/>
        </a:xfrm>
        <a:prstGeom prst="trapezoid">
          <a:avLst>
            <a:gd name="adj" fmla="val 7695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Technical Electives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Engineering Applications</a:t>
          </a:r>
        </a:p>
      </dsp:txBody>
      <dsp:txXfrm>
        <a:off x="2239259" y="1077685"/>
        <a:ext cx="2156323" cy="1077685"/>
      </dsp:txXfrm>
    </dsp:sp>
    <dsp:sp modelId="{BB7A2B86-6F0E-4E80-8779-1E5B696B0853}">
      <dsp:nvSpPr>
        <dsp:cNvPr id="0" name=""/>
        <dsp:cNvSpPr/>
      </dsp:nvSpPr>
      <dsp:spPr>
        <a:xfrm>
          <a:off x="829355" y="2155371"/>
          <a:ext cx="4976132" cy="1077685"/>
        </a:xfrm>
        <a:prstGeom prst="trapezoid">
          <a:avLst>
            <a:gd name="adj" fmla="val 769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Engineering Science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Courses and Labs</a:t>
          </a:r>
        </a:p>
      </dsp:txBody>
      <dsp:txXfrm>
        <a:off x="1700178" y="2155371"/>
        <a:ext cx="3234485" cy="1077685"/>
      </dsp:txXfrm>
    </dsp:sp>
    <dsp:sp modelId="{8A02C732-D2D7-48D9-AD61-B470721CFB7B}">
      <dsp:nvSpPr>
        <dsp:cNvPr id="0" name=""/>
        <dsp:cNvSpPr/>
      </dsp:nvSpPr>
      <dsp:spPr>
        <a:xfrm>
          <a:off x="0" y="3233057"/>
          <a:ext cx="6634842" cy="1077685"/>
        </a:xfrm>
        <a:prstGeom prst="trapezoid">
          <a:avLst>
            <a:gd name="adj" fmla="val 7695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chemeClr val="bg1"/>
              </a:solidFill>
            </a:rPr>
            <a:t>Foundation Courses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schemeClr val="bg1"/>
              </a:solidFill>
            </a:rPr>
            <a:t>Math, Science, Communications, Gen Ed, and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schemeClr val="bg1"/>
              </a:solidFill>
            </a:rPr>
            <a:t>Engineering Fundamentals</a:t>
          </a:r>
        </a:p>
      </dsp:txBody>
      <dsp:txXfrm>
        <a:off x="1161097" y="3233057"/>
        <a:ext cx="4312647" cy="1077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 </a:t>
            </a:r>
            <a:r>
              <a:rPr lang="en-US" dirty="0"/>
              <a:t>While these computer science and computer engineering degrees share similar courses and are both great choices for a strong technology career,  there is a major difference to note.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www.northeastern.edu</a:t>
            </a:r>
            <a:r>
              <a:rPr lang="en-US" dirty="0"/>
              <a:t>/graduate/blog/computer-science-vs-computer-engineering/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Engineering and engineering technology majors are concerned with the full range of technical issues from design, development &amp; theory through construction &amp; operation. However, the engineering majors place more emphasis on the advanced design, development, technical management and theoretical end of this spectrum; while engineering technology majors focus on the manufacturing, routine design, construction and operation end. Because of this difference the engineering majors requires a significantly higher level of training in mathematics. IPFW computer engineers majors earn a minor in mathematics automatically. IPFW civil, electrical, and mechanical engineering majors can earn a minor in mathematics by taking one additional mathematics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9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A65A-1D3E-4E0C-8E73-359EA703C8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0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313340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9E750-687F-0E4F-A903-61BAED6DF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D8146A-7A14-2D45-81BB-35D19E5833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97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0D1C-8E9A-4CDC-A3F2-5748DFF42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5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9476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C5A06-FCAE-1C40-A8D3-0BBD310709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5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84838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F6C46-15F3-B545-AF53-4A5BABBDCA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415F7-1044-4843-B9FC-8E959ADA4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5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B70F-DCD0-D54A-BD5D-E81CDDC3D7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7F70C-86F4-134F-8C10-D4FF9CCFB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89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608B2-F977-C342-BDCF-8C8C53437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6C502-F7A2-B649-93D3-6F8B2B3B6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A96E-B733-CB43-9045-DC1DF5F24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D8D29A-A45B-BE44-BF92-8A753DAB6C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4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FB968-0B12-7344-AEC6-27FEDE5F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14847B-4A03-4144-94DF-94EE79EBA9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65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345E1-4030-C54F-A39B-8A46001EE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98B1BA-5842-E04F-95E0-0200320A35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9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236015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4434" y="1651561"/>
            <a:ext cx="6342017" cy="1941615"/>
          </a:xfrm>
        </p:spPr>
        <p:txBody>
          <a:bodyPr>
            <a:noAutofit/>
          </a:bodyPr>
          <a:lstStyle>
            <a:lvl1pPr algn="l">
              <a:lnSpc>
                <a:spcPct val="70000"/>
              </a:lnSpc>
              <a:defRPr sz="6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4434" y="3947161"/>
            <a:ext cx="5908766" cy="16110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02A37-CAA7-E74F-AF21-5A0BECEDB0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6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6290" y="3487783"/>
            <a:ext cx="2910053" cy="213105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86290" y="1456509"/>
            <a:ext cx="2910053" cy="18028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15B6F-8E35-E74A-B339-C0AFEBF01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55849A2-94BA-1643-87B8-69D3986EC4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20DFFD-E348-3041-AC32-740571E045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87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2985648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2985648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0D07C0-2DEA-6D45-A637-A9A2D193F6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47918F-8F26-1D47-BCE0-EB3E4421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6BDF-1148-C346-B5FD-EFA96FEA2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63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423DBBA-DD7D-2547-BAF6-F4F71C9DAA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3B7D6-A895-5646-8E11-2F82872E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3FA54-62B2-B048-B49A-5A39921224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image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9822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42509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1374-4D10-B04C-B6ED-E0C93BD289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-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91371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615A-16EF-E643-ABD5-43945DE1D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22984-1A09-A941-9772-594549BF2D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9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49203-ADE1-364F-B985-1A88DDCDD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CF06E-8B6D-AB4E-B4E9-FEB2BAB02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CA0436-8AE1-C147-8A19-BDAE378EB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002D2-32F9-654A-8CD9-F94A57A0A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A8C8E-31CF-3F4E-A348-4E9137012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CD63-2D2B-EA4F-8694-AA2BBE1AD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2253C9-6737-084A-9CEA-2D1A0F1E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D20B4-1C6A-FB4B-8F18-525F113538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60400" y="1600200"/>
            <a:ext cx="10515600" cy="23368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200" y="4140200"/>
            <a:ext cx="749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6EC574B-B3F8-5B46-BA1E-ACBB7E5D35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181600"/>
            <a:ext cx="2222927" cy="1091791"/>
          </a:xfrm>
          <a:prstGeom prst="rect">
            <a:avLst/>
          </a:prstGeom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06752AD-F113-904B-9717-7A7C26E4E148}"/>
              </a:ext>
            </a:extLst>
          </p:cNvPr>
          <p:cNvGrpSpPr/>
          <p:nvPr userDrawn="1"/>
        </p:nvGrpSpPr>
        <p:grpSpPr>
          <a:xfrm>
            <a:off x="-228600" y="-174213"/>
            <a:ext cx="12577633" cy="312274"/>
            <a:chOff x="-114301" y="6414255"/>
            <a:chExt cx="12577633" cy="45720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F45605A-A23D-0846-BD73-E56B6FBB0F6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C67E661-0D1C-3E47-86E8-3CF8866E18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099170-2201-9B4D-AEE5-9E4913E80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AF2515E-203A-2744-AF30-98A3E103AD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73F5939-8FD5-814D-8FD8-0FF6398DED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14DA10F-F564-A745-AA04-1A7C2113A09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B8CA5D-F78D-E344-AA3F-D703669BC0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68FEB2C-71F9-4045-BD47-E380BD9D18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90382D9-8581-6547-BBD7-D6B44985AE6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E839F79-7360-1B4F-890B-99E1A2CBE9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2DAE955-FECB-0743-850B-2A27F0AB20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67CCBDB-5351-324B-A8AF-4987D4A07B5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F3D580D-D9B3-F442-8063-1EF20F60DA7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CD03F04-BB1F-C147-8B1F-7D17F4ABEF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CF558F7-6461-694D-BA56-59418CAB9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C0E3760-1268-2449-A452-9831273E5C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945C49F-E125-D24D-B8E6-94BCA9D9A0F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9B2BC3-7EB0-2F40-917E-28158216E0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F619B92-6030-9A40-9816-A1E06B0171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05D588B-D9FC-964E-97D2-EFC4D2FEBC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12CC016-A955-DF40-9AB5-978EDDD93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4EAF1F4-5312-144F-B9C8-85EE5A9B51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0829A287-7CD6-D547-A5CB-4C4F71D9B1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BA11D4DD-643C-654B-9F5D-82661F3BF7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7124B0F-4F27-0649-A749-529BA1AEE2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399614F-7A1A-C947-BD4C-404D73C213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87FDEFD7-EC15-3F4A-95A3-CFB2EF58C88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EF1143E-8875-3D4B-A777-545CCD7333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960E0F2-64ED-A248-9BE2-8729B1057F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071D3C-EE44-B84B-AFC3-648606C98D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76E4604C-BD77-8E42-B045-CC5774606A3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729868E-2C03-2A47-A894-83F15433C8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1645BA5-F9F6-9342-A781-35DD1FF1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3E3921EF-6AF3-B54F-8CF8-59DCAEA9CA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D0A632B-78A3-4D46-85C0-1A41CE280A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CC54C7B-FF5A-4B45-9228-AB018E1B74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41B48AB2-A581-884B-B94A-838C5D734DC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7C40014-0D45-384A-8945-DAC38B60419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D2B2C5B3-C796-A045-BCF6-269D13F5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68495A8-9F01-654D-8DC7-EB7C00FAFA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D71E49B-DC1D-F14A-AFD6-3B8375AAA0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CA7F3B95-5C77-694A-9619-266E9F14C3B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A3CEFAC-F26A-7E47-8184-0D49849050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CB5C88C-D723-4143-90F5-66627BA728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93272CA6-2601-B246-9F4B-1A4E4EBCE1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E2ADB9A-5D64-9843-9F0A-41A54A1908A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8C68607E-663A-D344-ACFD-547D8F2C0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950B5F2-6DFB-3C49-8034-FBD689E01C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53370A2-4AB3-284C-8373-B373119132D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FC9CA93-7FB0-D049-A5CE-DCE63E7A7A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5E2B30D7-DA12-7543-9386-F6A647ED4C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649E1AF-7797-AF47-A518-863D49811B2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04B1C5C-8ED6-0144-9FD9-83A86AE54D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7316E92E-8C7C-7944-B68A-EE630F0FE5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C48883C-8447-AD4B-85FE-7278996612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D1BBFD2-1CAA-1948-AA2C-E4EB024712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A768A4A-A75A-D649-81F9-6693F0B9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72E56ED-B1A7-8248-98F2-EF528EB2E2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1DBD7C45-F4C3-354C-A265-0A1B131425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E1685990-5573-B945-B109-44A2BC0DE8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C38B62A-BDF7-6749-90E4-3493D5EF90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2EE219A-E712-2B40-8480-82D91925EC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A3CA2A8-ADBE-5144-A8EE-27ACF7A614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3231A83C-DB84-A943-874B-949A080CB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F91EF137-C47B-A642-99F7-8AD66DCDA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4A827C4-FF04-6E4E-9C4C-50ECD0F0D30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E98F0DC-D2A2-2347-A19C-790D27971C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7E22653C-F8B9-0841-9A68-1D1F10DA71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66D2B96-9EA5-7C42-B0DD-185A575653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D805A36E-47BB-EA42-A5B9-5F238E8C19D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9EC943A-0C1E-7E46-AD25-58FA90922CD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82E93B14-0D2D-E148-8FDE-82A178F165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8F12289A-5873-9342-87D0-36470985F2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13CA7C4-BB94-794E-B915-8ECB955F2C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BCC5D78-CADD-604F-ADB2-6A759CB0A9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609606C-B292-774A-B777-F98D3B4E34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80BC7CE-A94E-4448-B4F2-9D824D3A6F6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E64EF46-376E-7E49-8E25-D52BD24E2E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89C0A29-A2E9-0E45-B319-B2606665ED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9FBDF9B9-41AA-0340-9899-AA636DD34EF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491E8B6F-E11A-CF47-8F86-9398F92C6E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E7044BC2-13F6-E740-AABE-7D4763768E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4AB7B08-35AE-0546-AEC9-8C7D439CB4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37B60186-F452-FF45-9F94-4B6CD91A499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09419EAC-DCED-3E4C-AF05-88F15B856D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058CFDE-37B3-CC4E-A97B-A5C131548A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E9A51A62-012F-EF44-8EA6-AD74ED0D6D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2274" y="6435038"/>
              <a:ext cx="0" cy="415636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87304279-91E7-AA47-A0A8-4DEF0BB435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2F648B9A-0998-DD40-9BB5-FEF826D258F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D417485B-1D5B-8C4D-9ED9-E65ACBEFE7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C8F82E2-93CD-5B45-8D8C-AB4B72A342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28684D6-9B5A-0F42-9A4C-9A6C62DE65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7954162B-3D5C-7E43-B9BE-0403F18A01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6AD30203-045A-9142-9FD3-F8CC7669DBF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ED0767BD-CB05-7E43-AE32-DCEF3D37B21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7465018B-B230-254C-BAE9-FF8C6D91BF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25124FD-C3BF-344E-930C-3AF84B8360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60811C8F-C5CE-BF4F-A448-8B458A2CCE1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D79B0794-9AF0-A04F-B023-0D28BFF765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51970B6E-9BB9-D744-820C-56FF43C6890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E0F7624B-47B9-3546-81B1-CA49DB20AE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7F1A9D66-549F-7F49-A9E4-DB0042ED204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1D08B892-350C-674E-8370-52EB6FDD713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31E88BF3-B58E-BA41-8DCD-B7B87C3555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10FB787-F20D-9247-B360-51F60B3F0B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5EFDDFE-46C1-D446-919B-55177FBE57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E872A0E-4821-3F49-AA49-0604652D348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5907F4C-9285-9F40-95CC-10AE6B1761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24DBCC6-7007-BA4E-AF60-3721BCBA16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4A36A726-6220-3C4E-B030-6B15AE77F2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BBE226E-D898-5642-B719-F64165485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14E3052-33AA-1447-A302-CCE5F1BE9B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B9ADDF8-76E9-454B-A32C-4DCFA336A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0ACB5455-0BBA-D74D-A5B2-A0718BBD70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0E2705C-98E0-064E-85AF-DAF23B667C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A2DE935-6CA6-544D-9E34-DEA95076EFA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F2DA4E8-B4F9-804E-9D2B-4F497318D4E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9B10FB09-DF92-CC46-8FBF-D90F6A4E0C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D3FEACAC-81DD-7D4B-BC70-5953D9FD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7D30E94-A688-1549-9782-3F05BA5210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7BFCBB6-0400-DD4D-9E35-607825F81B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12D7BDF5-7ED2-2949-9D92-329EBE0ED4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B3A98E89-0BF5-8847-B386-743251504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6049A11-032C-A24E-9856-83BA168603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257349B-A21E-4046-ADDE-D946EB8F312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B457BD14-1EA7-5144-AA60-A39EE43CA51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981E231-5851-554A-8363-E02150AE57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D7579F1-CC84-2445-8318-C3A68F9F42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C1B2EBB-DD81-614A-BFC5-C564BD4DADC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5DE16616-FD45-FC45-93F1-F1C65846597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999752C9-EBEC-AB4E-A891-E4D6401104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46AD7C95-6FE8-0349-9650-EC0F95D47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F6FC262F-A89B-B448-8AD7-0C742F71F3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FF2C6E0-0BA4-154D-BFCE-8B5C71283C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AC20C878-04C9-8D43-B83B-B794A34190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5E3AD1D6-B1FA-CD48-8AA3-6AF48AE8553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0F9804AE-08BB-F243-9BA1-3ACDFABED0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C4AEB57-7D51-8A4C-8509-07653E1121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D3AE80C9-9826-6F42-A7E9-7A017BC4A35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B75DF7F-396F-4042-BFCE-C850ABCD2C1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C59E85F-E9ED-A44A-97E8-8059826A8D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6EEB2C6-AD1A-4941-8EC3-CAAC8E1AC19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43A12F96-D50C-8644-8DF5-1515BB1AB4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FB08E9C-9E30-794E-95B8-E0C0417192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E122277B-DEB6-9F44-BF8F-3CF435E621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D042AF25-0C23-E84F-9DBD-44C968A2E0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EB56C03-E839-9F41-9F9A-08F2ADABB8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D9274F3-D985-9F4B-9F7B-7F35D9CD73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86EAEBA7-5360-034F-9CA5-966C127D4BA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7A5C8F04-595F-9441-8914-0EFBCF8986C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FE038CF1-3DB2-994C-A048-A0D71DC9A57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DF64F00-AAF8-444B-B742-18F4F023F9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CF94C153-70FF-DB4B-A985-1CD7C3622B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5CB8626B-7AD0-BA4E-A4DA-D35B107F0E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196C3629-34AF-C04A-A5E0-16C70151D5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9926C46-0FEA-384B-AD90-A2EB880C95A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0A64098F-966E-CE4D-804E-731F426E26A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5348E61A-2AFA-1A4E-873F-4E934FD85B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D98C14AD-0ABB-AB4C-BF4A-71BD3099AF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625F72FA-B550-A040-9CD2-0A777DFD6F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6C8AA4B-9C65-074F-BA02-02CBF4072E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95779764-531F-C940-9D8A-503A2268E8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B54006B3-AAD5-4241-B495-B9486D3649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604038CF-EF8E-FC49-9785-84C9DB11C2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4727D7D4-E692-0148-9E35-AF4786A1EEA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DD10B644-BE36-E845-866B-E39E188698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905E4089-220D-5443-AC27-08624959A5B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6811301-252D-5147-A72C-771E1E068D0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474725E-38D5-A244-A217-8C8087773413}"/>
              </a:ext>
            </a:extLst>
          </p:cNvPr>
          <p:cNvGrpSpPr/>
          <p:nvPr userDrawn="1"/>
        </p:nvGrpSpPr>
        <p:grpSpPr>
          <a:xfrm>
            <a:off x="-152400" y="6680200"/>
            <a:ext cx="12577633" cy="312274"/>
            <a:chOff x="-114301" y="6414255"/>
            <a:chExt cx="12577633" cy="457200"/>
          </a:xfrm>
        </p:grpSpPr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0ECFF44F-FA42-F04C-A9DB-77223FE199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BE005F42-4DD0-5244-9F53-52B76F7971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08D71E9F-2C89-4946-8984-53A94704133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EDE496E-3C84-844A-BB4F-F95CBAF16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C0F040A-E825-0A41-B3C9-FA2B13C862D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A9F7A8FF-6B5F-1B4D-8446-C2870E6ED10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D152A4CB-EEA6-F845-AB54-857C0AB4D9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37B9CE08-E1C0-4248-AEE0-A36BB86826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B211BC8D-BF68-9745-B22D-9C989B89FC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5641D9A7-E20A-F94D-9BC4-58A00FA3A6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1D8A28-C944-1D43-AC7A-2FB93B01D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5D8A3B91-2DE8-D948-B609-9F82CF99291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F4565F9-959E-934D-B22C-2C0901EFF10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20748DC-9499-834C-BE8E-D28373FE5C6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B8B0F83A-5EDA-304E-96B8-CC87B3402E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CA7FAA38-43C2-364E-BB5A-D4BE1C0ADCA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DBF0DBA4-E912-D842-A2D6-7699300145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0C52892-3664-6645-A0CC-DEFA3F33C5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2E7DE0F9-2517-B240-A3FC-1628D7EAB9A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75B52E01-C0B3-8741-A20B-F21D661F63B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20541A8-3B4A-C44B-A2EC-BF8ECCBFE0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B685C73-FE53-5D4C-B18F-37F8E7DF7A4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06532A03-300E-E949-870B-173A782DA07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955151B-C98C-3445-858C-92927685F1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DAB94065-3215-8747-9BC8-653CB83776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BA612103-FE3E-AB4E-A9FF-FCFE9A55E1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3A04A1A-C3A3-B049-BC4C-A0A9326157D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DEF5E70-2231-2A42-88F6-A5AC54092B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77232523-0663-0A48-AE62-7A91E36E1A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6FA2D802-3D11-E548-82BB-7F45DDC356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C93A8843-B350-9E47-9D10-B090D81D51B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67BD06D7-368F-A94D-91E0-CF1785A553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D2A7256-47A2-E343-A708-91ABF44362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5489709D-3FFA-D84F-A1B9-61BFA127C8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F12C751-CB11-004C-9775-27F25A8145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D7BE60CD-C37B-624E-BF60-36ECA153FD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6D331750-2D9E-FF44-B979-486E0B600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6E32FD35-3703-DC49-8A20-F26AACD405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C42B00EF-E18D-6143-96E5-4DE41C5D60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29E6E71-F499-4443-8D50-40673E2C9C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BB6F79A-38E0-D440-9DA6-A5F348D0D6F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6EFCD3C6-4139-8549-9BD4-FE0E765EC2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3991DFD3-0684-2642-BD37-CD50CD734DB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7CAEE35E-9241-1842-8CA2-F6E2CB2EC30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FB1EA5A4-5736-2248-8DBA-9D159039CD8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F9B4BD48-72B5-1C45-B764-AAC320831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64772EAE-B4B0-9741-9566-3B5AEAEE04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A015E297-ACB2-3F41-B604-834E6CA3C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964E007B-100C-F246-82CE-BBEBC23E6A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7986EF84-0EF5-FF49-A9B4-F05A298F13F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637EFCBB-51DB-A840-8C55-FF8EE0F593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85003981-DEC2-5644-AA8D-ADB216987B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3D5D08F-8A7F-FD4A-93C7-E0E68C20B92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130720EB-776E-474A-8858-901EA9A96F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9406D030-9797-6945-ABD5-87FAB76AD7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9AFEA22-221F-DA40-A4BF-1602F24D20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42F1CEA-A87C-7141-890D-90CF86918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27891AF-221D-3542-AE40-6E07A211E7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DB599A1C-9D84-D549-9E66-72F4C78E0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E17B95D-191F-154B-B528-2BA58596EE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16A8633E-0511-694E-B284-63CB80CCBD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13F78B36-8CBC-9942-9E7D-816AB3586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6EF0E8B4-711C-7347-8CCA-A34C9F487A9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2AEC8472-7CA1-6B40-95CC-E039604F78C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E864BCC1-D61B-A04B-8B69-728257DBB8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C1F6BE05-0249-3F44-A2B3-E2544C1B4C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13D030C2-F34C-644D-BA84-0B2DAD092B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9E8961F0-5907-A049-A1BC-A3F77B7305F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43522E9-EF10-6B4E-8EB3-F753EF6486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32BBCD6A-643F-BC4D-95B0-14B371C2FE2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4F27D091-4E4A-3D41-A51C-36528A4122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17EFA085-8DC1-1A46-8EC2-C0EB85D99B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6AAF982-D895-694E-A6F7-402BC6E0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0492CBAC-CA28-6745-A6CF-E11B855DE3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5BFF2273-C6B5-E74C-A727-EE9FB51061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D65B6624-548C-044D-8785-0128B31E708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B236C9D1-BDCE-344C-893D-E62DBB1DE8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C6FF13C2-D943-BA40-AF49-955C48AA8CF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7F876F5-B040-6443-8A65-DE049D13F9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A2531F62-9678-3A4D-8404-503DEFC1F0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DA1BD6FA-9D27-7247-A7F0-2421133063D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4DE7F8E2-5159-B547-831F-A095BC271B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521BB9A0-59D8-3C46-B691-7E9442CA84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E11C1F88-1318-6941-B4CF-15C83FC27E1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69FE4F5C-025E-7C41-8082-CD391DAA66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CCDB73EF-B29B-E140-8153-BC741A2D9C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966B0A3D-3D3D-0A4F-8BAB-E6778206296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22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BBBB931B-6B85-6246-983D-3E36FE317F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E89AF5B1-31E7-EE44-9B32-18A20AB0E3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EB2506E7-9B8F-9749-AB8C-56A1FD50F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9459944-D864-3940-8599-F60AB457BE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79E3B7A2-A153-AD43-B890-9B81EFDFAA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30E05F8A-E6BF-8C4A-A853-251803345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5D152AEF-4D9B-3F40-81DE-BAB1AD00FEB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2961F4A0-842D-9047-B476-DDF20B0BBE1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0E05E8F-3694-314F-A4A8-7F97C868564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726C8A8-66FA-BC45-9A13-C0D0B6987AE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0E1F58DD-97AA-8A41-866D-13C0D4DA32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7D352A86-019B-1042-BF2B-2B55517B7A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3B76124F-FCC7-4C4C-91EA-55A82DC017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63FC21FC-3326-D04C-AEF2-E9E705A35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EEF36135-2242-AC42-9245-398874C6D6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6C4ADC71-90C7-DB44-8850-F74818F623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FE09FF3C-4A6F-1F43-93C9-C6BA7ABB69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DBA3C509-E367-E648-9F5A-41BB39A384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92B3030D-3E84-C847-B42F-5465FB7864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F15752E5-E5C0-5947-A0CD-EA05EE184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E374F223-CCF3-B94E-9AE0-4BAC1955E7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9032B86F-59D6-F246-A4C3-B6524FFD2D6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9C99D623-5074-DD44-B543-18B9462B426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ABD4858B-D146-0344-94C3-5CD2FACC3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83606F7A-3CC8-7744-A8AC-807E891C0D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456F0983-F195-694F-A015-E7581048024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61F2413F-D529-2145-8AC9-A075088C56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800896D6-C1E9-1945-A3A3-6F74B0A3F3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E7919EA9-7B11-BB4A-A138-8C133FBF7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F989C792-3156-8C46-8066-C8F6A90A55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BC0BFF60-21D6-0B4F-976F-69BF9EB421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9CC334A0-6CA5-BC4D-BCDB-FE933CC41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B94F3693-6D28-054A-B517-798CFBE154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F587C1A4-7332-6147-AAD6-AFC27BF273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074E0474-F692-D64C-A277-11BF6F14D13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794DEEF-17E2-5744-B769-423CC2402CD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89E9371E-7872-5845-8D61-5C0906F7C0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97235FE3-A7C0-4D47-BEF7-9EA74675AD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E6838108-0209-B242-ADDF-8BE6E05A23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FF1FF386-47D8-AB49-B076-E16317DB09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9D401158-7805-F643-9CE1-9C6748E089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5F951CA5-BC81-FA48-A303-C57862AF30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942251C4-4334-7F4F-9186-C2B4901F5E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588B5380-46EF-934B-BBF6-903C2C61B37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E5CF54AE-8AAB-8540-88AD-D4A3B9CC2B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1D17A23-A0AC-D947-AFCA-E076E4FAD79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70B212C6-3256-FA4D-9C49-609EAA34A8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8AA7E40-CB5B-B341-A324-F2E31770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1756703E-2FC8-D443-A52A-258E88061D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93D08E79-5BF6-194C-A4D5-D4D0B8019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5BFBD06E-D255-7941-A460-130912048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F93157AA-2922-F84B-B1D4-3B13BC1911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811E9221-25DC-ED45-A16B-A4D74422CA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A2322178-A9D2-9D43-AD94-DD7F183D38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BEFAA7D7-153F-794C-84FB-7F8E2539C0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15BBC34D-EF4A-C144-8802-D741880AE63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C28F4BEC-4620-B542-BE89-12736FDC57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146F7B25-8C72-3045-A3BA-722F5DA107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16A0D71A-ACBF-FF4C-9552-B98EED6CFC3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CFFA3882-2D6B-8843-8296-28C97C25E8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FB9F67A1-36C3-EC48-8DD0-F174B9F2EA8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772EC972-2209-7647-B05B-A1FC7BA542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85CF8ECF-40CC-E047-AC0B-8D48AC9209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5BBD19F5-7B23-214E-B070-E3672A36F5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D18B181E-E013-0C47-8B93-E602F27A11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2E89A8B4-A867-E342-88D6-F7DA661AAE1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22A94FA6-AB34-3F44-BCE2-52FFF6A9B9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211E624D-2C8D-AB4D-AD39-CD293D5E73C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40FDBA2C-7B09-584B-BF79-CD22A3386E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FC0DD48F-71C1-1F4F-879F-1AC4A0DBD2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4F83775F-EE09-F948-A4D9-524D010A9DC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EF802501-8E55-004A-9AD7-A6FE798DE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FBD95674-95B0-1648-83B5-3C3670B355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CFB5EA9A-C5BC-F147-968B-5DD1627198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67F3E96A-BF9C-8647-A8E9-DCE13A6E5D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8A334B5B-C479-CD42-80EE-3F4DD9BC3A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1C60A409-B2A3-0449-87C1-15FE8B88F0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24E45A49-4989-3141-BAA9-C8974147A8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40A4B50A-FCF6-3449-8B93-0FABB094E1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6F60C05F-A7CA-BE4B-9449-CE9C38BD97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A9EA72C9-A623-2F45-8ADF-2712AC51D9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332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</p:sldLayoutIdLst>
  <p:hf sldNum="0" hdr="0" dt="0"/>
  <p:txStyles>
    <p:titleStyle>
      <a:lvl1pPr algn="l" defTabSz="1219170" rtl="0" eaLnBrk="1" latinLnBrk="0" hangingPunct="1">
        <a:lnSpc>
          <a:spcPts val="5333"/>
        </a:lnSpc>
        <a:spcBef>
          <a:spcPct val="0"/>
        </a:spcBef>
        <a:buNone/>
        <a:defRPr sz="6400" b="1" i="0" kern="800" cap="all" normalizeH="0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/>
        <a:buNone/>
        <a:defRPr sz="1867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622FF1EC-339C-B449-8595-EA92A0E66CD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661" r:id="rId3"/>
    <p:sldLayoutId id="2147483662" r:id="rId4"/>
    <p:sldLayoutId id="2147483663" r:id="rId5"/>
    <p:sldLayoutId id="2147483667" r:id="rId6"/>
    <p:sldLayoutId id="2147483668" r:id="rId7"/>
    <p:sldLayoutId id="2147483715" r:id="rId8"/>
    <p:sldLayoutId id="2147483716" r:id="rId9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0" y="545555"/>
            <a:ext cx="12192000" cy="58879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bg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-1" y="526273"/>
            <a:ext cx="3984171" cy="5907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8918113" y="-3141612"/>
            <a:ext cx="4766843" cy="3581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100" y="1219326"/>
            <a:ext cx="3061063" cy="1066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5100" y="2455718"/>
            <a:ext cx="3061063" cy="339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08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59B9ECCA-1598-A248-873A-639362B39F50}"/>
              </a:ext>
            </a:extLst>
          </p:cNvPr>
          <p:cNvCxnSpPr/>
          <p:nvPr userDrawn="1"/>
        </p:nvCxnSpPr>
        <p:spPr>
          <a:xfrm>
            <a:off x="-16126" y="526274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7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2" r:id="rId3"/>
    <p:sldLayoutId id="2147483714" r:id="rId4"/>
  </p:sldLayoutIdLst>
  <p:hf sldNum="0" hdr="0" dt="0"/>
  <p:txStyles>
    <p:titleStyle>
      <a:lvl1pPr algn="l" defTabSz="609585" rtl="0" eaLnBrk="1" latinLnBrk="0" hangingPunct="1">
        <a:lnSpc>
          <a:spcPct val="70000"/>
        </a:lnSpc>
        <a:spcBef>
          <a:spcPct val="0"/>
        </a:spcBef>
        <a:buNone/>
        <a:defRPr sz="3200" b="1" i="0" kern="1200" cap="all" spc="-200" baseline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tabLst>
          <a:tab pos="274320" algn="l"/>
        </a:tabLst>
        <a:defRPr sz="2800" kern="1200" spc="-50" baseline="0">
          <a:solidFill>
            <a:schemeClr val="tx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8ZoxzX0hro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pfw.edu/wang/ecewebsite/ECEcurriculum/BSCPE_bingo_F2022_v2.pdf" TargetMode="External"/><Relationship Id="rId2" Type="http://schemas.openxmlformats.org/officeDocument/2006/relationships/hyperlink" Target="http://users.pfw.edu/wang/ecewebsite/ECEcurriculum/BSEE_bingo_F2022_v2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sers.pfw.edu/wang/ecewebsite/ECEcurriculum/BSCPE_TE_F2022.pdf" TargetMode="External"/><Relationship Id="rId5" Type="http://schemas.openxmlformats.org/officeDocument/2006/relationships/hyperlink" Target="http://users.pfw.edu/wang/ecewebsite/ECEcurriculum/BSEE_TE_F2022_v2.pdf" TargetMode="External"/><Relationship Id="rId4" Type="http://schemas.openxmlformats.org/officeDocument/2006/relationships/hyperlink" Target="http://users.pfw.edu/wang/ecewebsite/ECEcurriculum/2022_2023_GE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ieee/" TargetMode="External"/><Relationship Id="rId2" Type="http://schemas.openxmlformats.org/officeDocument/2006/relationships/hyperlink" Target="http://www.ieee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ZTQgLs064" TargetMode="External"/><Relationship Id="rId2" Type="http://schemas.openxmlformats.org/officeDocument/2006/relationships/hyperlink" Target="https://www.youtube.com/watch?v=QQewdCJTcIU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MfOtVvg1r2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GX_42qSofc&amp;t=50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6oXZUtyCJ4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39B7-911A-9B46-960D-8FD4CEF7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7" y="1038225"/>
            <a:ext cx="10563225" cy="2946400"/>
          </a:xfrm>
        </p:spPr>
        <p:txBody>
          <a:bodyPr/>
          <a:lstStyle/>
          <a:p>
            <a:r>
              <a:rPr lang="en-US" sz="4800" dirty="0"/>
              <a:t>Electrical engineering </a:t>
            </a:r>
            <a:br>
              <a:rPr lang="en-US" sz="4800" dirty="0"/>
            </a:br>
            <a:r>
              <a:rPr lang="en-US" sz="4800" dirty="0"/>
              <a:t>computer engineering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PURDUE FORT WAYNE</a:t>
            </a:r>
            <a:endParaRPr lang="en-US" sz="6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64BF3-A5AC-C34F-B5DE-12DFE325CA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6913" y="4419599"/>
            <a:ext cx="7727949" cy="2247901"/>
          </a:xfrm>
        </p:spPr>
        <p:txBody>
          <a:bodyPr/>
          <a:lstStyle/>
          <a:p>
            <a:r>
              <a:rPr lang="en-US" dirty="0"/>
              <a:t>Guoping Wang, Ph.D. Chair</a:t>
            </a:r>
          </a:p>
          <a:p>
            <a:r>
              <a:rPr lang="en-US" dirty="0"/>
              <a:t>Department of Electrical and Computer Engineering</a:t>
            </a:r>
          </a:p>
          <a:p>
            <a:endParaRPr lang="en-US" dirty="0"/>
          </a:p>
          <a:p>
            <a:r>
              <a:rPr lang="en-US" dirty="0"/>
              <a:t>Email: </a:t>
            </a:r>
            <a:r>
              <a:rPr lang="en-US" dirty="0" err="1"/>
              <a:t>wang@pfw.edu</a:t>
            </a:r>
            <a:endParaRPr lang="en-US" dirty="0"/>
          </a:p>
          <a:p>
            <a:r>
              <a:rPr lang="en-US" dirty="0" err="1"/>
              <a:t>pfw.edu</a:t>
            </a:r>
            <a:r>
              <a:rPr lang="en-US" dirty="0"/>
              <a:t>/</a:t>
            </a:r>
            <a:r>
              <a:rPr lang="en-US" dirty="0" err="1"/>
              <a:t>ece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2F46D-3420-42CC-9B5B-A12882D3D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59" y="4324348"/>
            <a:ext cx="2438401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0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/>
          <a:p>
            <a:r>
              <a:rPr lang="en-US" dirty="0"/>
              <a:t>Title: Electrical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1239500" cy="4419600"/>
          </a:xfrm>
        </p:spPr>
        <p:txBody>
          <a:bodyPr>
            <a:normAutofit/>
          </a:bodyPr>
          <a:lstStyle/>
          <a:p>
            <a:r>
              <a:rPr lang="en-US" b="1" dirty="0"/>
              <a:t>Advanced Automation and Robotic Systems Engineer</a:t>
            </a:r>
          </a:p>
          <a:p>
            <a:r>
              <a:rPr lang="en-US" b="1" dirty="0"/>
              <a:t>Computer Hardware Engineer</a:t>
            </a:r>
          </a:p>
          <a:p>
            <a:r>
              <a:rPr lang="en-US" b="1" dirty="0"/>
              <a:t>Control Engineer</a:t>
            </a:r>
          </a:p>
          <a:p>
            <a:r>
              <a:rPr lang="en-US" b="1" dirty="0"/>
              <a:t>Test Engineer</a:t>
            </a:r>
          </a:p>
          <a:p>
            <a:r>
              <a:rPr lang="en-US" b="1" dirty="0"/>
              <a:t>Network Design Engineer</a:t>
            </a:r>
          </a:p>
          <a:p>
            <a:r>
              <a:rPr lang="en-US" b="1" dirty="0"/>
              <a:t>Signal Processing Engineer</a:t>
            </a:r>
          </a:p>
          <a:p>
            <a:r>
              <a:rPr lang="en-US" b="1" dirty="0"/>
              <a:t>Systems Engineer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2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23900"/>
            <a:ext cx="10972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Careers for Computer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81150"/>
            <a:ext cx="11344275" cy="5010150"/>
          </a:xfrm>
        </p:spPr>
        <p:txBody>
          <a:bodyPr>
            <a:normAutofit/>
          </a:bodyPr>
          <a:lstStyle/>
          <a:p>
            <a:r>
              <a:rPr lang="en-US" dirty="0"/>
              <a:t>Embedded Computer Engineer </a:t>
            </a:r>
          </a:p>
          <a:p>
            <a:r>
              <a:rPr lang="en-US" dirty="0"/>
              <a:t>Engineer in Signal Processing and </a:t>
            </a:r>
            <a:r>
              <a:rPr lang="en-US"/>
              <a:t>Image processing</a:t>
            </a:r>
            <a:endParaRPr lang="en-US" dirty="0"/>
          </a:p>
          <a:p>
            <a:r>
              <a:rPr lang="en-US" dirty="0"/>
              <a:t>Industrial Control, Testing and Measurement</a:t>
            </a:r>
            <a:endParaRPr lang="en-US" b="1" dirty="0"/>
          </a:p>
          <a:p>
            <a:r>
              <a:rPr lang="en-US" dirty="0"/>
              <a:t>Robotic Engineer</a:t>
            </a:r>
          </a:p>
          <a:p>
            <a:r>
              <a:rPr lang="en-US" dirty="0"/>
              <a:t>Design Implement an Internet of Things network to fast, efficient network</a:t>
            </a:r>
          </a:p>
          <a:p>
            <a:r>
              <a:rPr lang="en-US" dirty="0"/>
              <a:t>Implement and Design a </a:t>
            </a:r>
            <a:r>
              <a:rPr lang="en-US" b="1" dirty="0"/>
              <a:t>Machine Learning </a:t>
            </a:r>
            <a:r>
              <a:rPr lang="en-US" dirty="0"/>
              <a:t>network to make things smarter.     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Youtube</a:t>
            </a:r>
            <a:r>
              <a:rPr lang="en-US" dirty="0"/>
              <a:t> video: </a:t>
            </a:r>
            <a:r>
              <a:rPr lang="en-US" dirty="0">
                <a:hlinkClick r:id="rId2"/>
              </a:rPr>
              <a:t>Computer Engineering Careers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3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Title: Computer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1239500" cy="4419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Advanced Automation and Robotic Systems Engineer</a:t>
            </a:r>
          </a:p>
          <a:p>
            <a:r>
              <a:rPr lang="en-US" b="1" dirty="0"/>
              <a:t>Computer Application Engineer</a:t>
            </a:r>
          </a:p>
          <a:p>
            <a:r>
              <a:rPr lang="en-US" b="1" dirty="0"/>
              <a:t>Computer Network Architect</a:t>
            </a:r>
          </a:p>
          <a:p>
            <a:r>
              <a:rPr lang="en-US" b="1" dirty="0"/>
              <a:t>Computer Programmer</a:t>
            </a:r>
          </a:p>
          <a:p>
            <a:r>
              <a:rPr lang="en-US" b="1" dirty="0"/>
              <a:t>Computer Systems Analyst</a:t>
            </a:r>
          </a:p>
          <a:p>
            <a:r>
              <a:rPr lang="en-US" b="1" dirty="0"/>
              <a:t>Embedded Systems Engineer</a:t>
            </a:r>
          </a:p>
          <a:p>
            <a:r>
              <a:rPr lang="en-US" b="1" dirty="0"/>
              <a:t>Systems Engineer</a:t>
            </a:r>
          </a:p>
          <a:p>
            <a:r>
              <a:rPr lang="en-US" b="1" dirty="0"/>
              <a:t>Test Engineer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1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42817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Prepare for Electrical/Computer Engr?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28" y="1466850"/>
            <a:ext cx="11586972" cy="52859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Math, Physics, One-year high school chemistry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AP AB, BC can be counted in college credits: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AP PHYSICS </a:t>
            </a:r>
            <a:r>
              <a:rPr lang="en-US" dirty="0"/>
              <a:t>Mechanics, </a:t>
            </a:r>
            <a:r>
              <a:rPr lang="en-US" dirty="0" err="1"/>
              <a:t>E&amp;M</a:t>
            </a:r>
            <a:r>
              <a:rPr lang="en-US" sz="3600" dirty="0"/>
              <a:t> can also counted as college credits.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STEM activities in high school, such as Robotics, First Lego/FTC/FRC,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Get some inexpensive electronic/programming kits to play at home, such as Raspberry Pi, Arduino kits, SNAP circuit, etc.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Don’t be afraid of trying.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58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" y="800100"/>
            <a:ext cx="10972800" cy="976086"/>
          </a:xfrm>
        </p:spPr>
        <p:txBody>
          <a:bodyPr>
            <a:normAutofit/>
          </a:bodyPr>
          <a:lstStyle/>
          <a:p>
            <a:r>
              <a:rPr lang="en-US" dirty="0"/>
              <a:t>Fun stuffs of ECE engineers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03" y="2352674"/>
            <a:ext cx="10921129" cy="34389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For Electrical and Computer Engineers, you will actually </a:t>
            </a:r>
            <a:r>
              <a:rPr lang="en-US" sz="3600" dirty="0">
                <a:solidFill>
                  <a:srgbClr val="00B050"/>
                </a:solidFill>
              </a:rPr>
              <a:t>design/build/test </a:t>
            </a:r>
            <a:r>
              <a:rPr lang="en-US" sz="3600" dirty="0"/>
              <a:t>products using math/physics knowledge, such as in signal processing, communication, radar system, computer hardware and software etc</a:t>
            </a:r>
            <a:r>
              <a:rPr lang="en-US" dirty="0"/>
              <a:t>., not just purely do the programming in front of the computer.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409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37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Electrical and computer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7375"/>
            <a:ext cx="11191875" cy="4572000"/>
          </a:xfrm>
        </p:spPr>
        <p:txBody>
          <a:bodyPr>
            <a:normAutofit/>
          </a:bodyPr>
          <a:lstStyle/>
          <a:p>
            <a:r>
              <a:rPr lang="en-US"/>
              <a:t>Bachelor </a:t>
            </a:r>
            <a:r>
              <a:rPr lang="en-US" dirty="0"/>
              <a:t>of Sciences in Electrical Engineering (BSEE), Computer Engineering (BSCPE)</a:t>
            </a:r>
          </a:p>
          <a:p>
            <a:r>
              <a:rPr lang="en-US" dirty="0"/>
              <a:t>MSE (Master of Science in Engineering) in Electrical/Computer/Systems Engineering</a:t>
            </a:r>
          </a:p>
          <a:p>
            <a:r>
              <a:rPr lang="en-US" dirty="0"/>
              <a:t>4+1 combined BS/</a:t>
            </a:r>
            <a:r>
              <a:rPr lang="en-US" dirty="0" err="1"/>
              <a:t>MSE</a:t>
            </a:r>
            <a:r>
              <a:rPr lang="en-US" dirty="0"/>
              <a:t> degree programs</a:t>
            </a:r>
          </a:p>
          <a:p>
            <a:r>
              <a:rPr lang="en-US" dirty="0"/>
              <a:t>Minors in Math/Computer Science/Physics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Electrical and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19504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07537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>
            <a:graphicFrameLocks noChangeAspect="1"/>
          </p:cNvGraphicFramePr>
          <p:nvPr/>
        </p:nvGraphicFramePr>
        <p:xfrm>
          <a:off x="2596243" y="1028701"/>
          <a:ext cx="6634843" cy="431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933434" y="2033516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val 7"/>
          <p:cNvSpPr/>
          <p:nvPr/>
        </p:nvSpPr>
        <p:spPr>
          <a:xfrm>
            <a:off x="7581306" y="1806623"/>
            <a:ext cx="3772494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schemeClr val="tx1"/>
                </a:solidFill>
              </a:rPr>
              <a:t>Undergraduate</a:t>
            </a:r>
          </a:p>
          <a:p>
            <a:pPr algn="ctr" defTabSz="457200"/>
            <a:r>
              <a:rPr lang="en-US" sz="2400" b="1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10" name="Oval 9"/>
          <p:cNvSpPr/>
          <p:nvPr/>
        </p:nvSpPr>
        <p:spPr>
          <a:xfrm>
            <a:off x="1824252" y="1806623"/>
            <a:ext cx="2786443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schemeClr val="tx1"/>
                </a:solidFill>
              </a:rPr>
              <a:t>Co-op or</a:t>
            </a:r>
          </a:p>
          <a:p>
            <a:pPr algn="ctr" defTabSz="457200"/>
            <a:r>
              <a:rPr lang="en-US" sz="2800" dirty="0">
                <a:solidFill>
                  <a:schemeClr val="tx1"/>
                </a:solidFill>
              </a:rPr>
              <a:t>Internship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28" y="4732173"/>
            <a:ext cx="1819656" cy="1612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44239"/>
            <a:ext cx="12192000" cy="513761"/>
          </a:xfrm>
          <a:prstGeom prst="rect">
            <a:avLst/>
          </a:prstGeom>
          <a:solidFill>
            <a:schemeClr val="accent2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8680"/>
            <a:ext cx="12192000" cy="513761"/>
          </a:xfrm>
          <a:prstGeom prst="rect">
            <a:avLst/>
          </a:prstGeom>
          <a:solidFill>
            <a:schemeClr val="accent2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4267200" y="76200"/>
            <a:ext cx="464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rPr>
              <a:t>pfw.edu/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rPr>
              <a:t>ece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5E912-EF84-45FB-AB35-41375486B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30" y="676275"/>
            <a:ext cx="120586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4267200" y="76200"/>
            <a:ext cx="464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What we can offer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257300" y="276225"/>
            <a:ext cx="10287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Electrical Engineering B.S.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Computer Engineering B.S.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Dual degree of Electrical Engineering &amp; Computer Engineering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Major and Minor in Math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Minor in Computer Science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5-yr combined B.S. and M.S.E. degree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M.S.E. degree program </a:t>
            </a:r>
          </a:p>
        </p:txBody>
      </p:sp>
    </p:spTree>
    <p:extLst>
      <p:ext uri="{BB962C8B-B14F-4D97-AF65-F5344CB8AC3E}">
        <p14:creationId xmlns:p14="http://schemas.microsoft.com/office/powerpoint/2010/main" val="1204329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981200" y="512802"/>
            <a:ext cx="906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Electrical/Computer Engineering Curriculum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219200" y="1066800"/>
            <a:ext cx="10287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Bingo sheet, </a:t>
            </a:r>
            <a:r>
              <a:rPr lang="en-US" altLang="en-US" sz="4000" dirty="0">
                <a:hlinkClick r:id="rId2"/>
              </a:rPr>
              <a:t>EE</a:t>
            </a:r>
            <a:r>
              <a:rPr lang="en-US" altLang="en-US" sz="4000" dirty="0"/>
              <a:t>, </a:t>
            </a:r>
            <a:r>
              <a:rPr lang="en-US" altLang="en-US" sz="4000" dirty="0">
                <a:hlinkClick r:id="rId3"/>
              </a:rPr>
              <a:t>CPE</a:t>
            </a:r>
            <a:endParaRPr lang="en-US" altLang="en-US" sz="4000" dirty="0"/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General Education courses (</a:t>
            </a:r>
            <a:r>
              <a:rPr lang="en-US" altLang="en-US" sz="4000" dirty="0">
                <a:hlinkClick r:id="rId4"/>
              </a:rPr>
              <a:t>B5 and B6</a:t>
            </a:r>
            <a:r>
              <a:rPr lang="en-US" altLang="en-US" sz="4000" dirty="0"/>
              <a:t>)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Technical Electives (Groups 1 and 2), </a:t>
            </a:r>
            <a:r>
              <a:rPr lang="en-US" altLang="en-US" sz="4000" dirty="0">
                <a:hlinkClick r:id="rId5"/>
              </a:rPr>
              <a:t>EE</a:t>
            </a:r>
            <a:r>
              <a:rPr lang="en-US" altLang="en-US" sz="4000" dirty="0"/>
              <a:t>, </a:t>
            </a:r>
            <a:r>
              <a:rPr lang="en-US" altLang="en-US" sz="4000" dirty="0">
                <a:hlinkClick r:id="rId6"/>
              </a:rPr>
              <a:t>CPE</a:t>
            </a:r>
            <a:endParaRPr lang="en-US" altLang="en-US" sz="4000" dirty="0"/>
          </a:p>
          <a:p>
            <a:pPr>
              <a:defRPr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2190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1280" y="180430"/>
            <a:ext cx="594472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ECE CHAIR</a:t>
            </a:r>
            <a:r>
              <a:rPr lang="en-US">
                <a:solidFill>
                  <a:srgbClr val="FFFFFF"/>
                </a:solidFill>
              </a:rPr>
              <a:t>, ADMIN </a:t>
            </a:r>
            <a:r>
              <a:rPr lang="en-US" dirty="0">
                <a:solidFill>
                  <a:srgbClr val="FFFFFF"/>
                </a:solidFill>
              </a:rPr>
              <a:t>ASSISTANT, academic advisor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</a:endParaRPr>
          </a:p>
        </p:txBody>
      </p:sp>
      <p:pic>
        <p:nvPicPr>
          <p:cNvPr id="1026" name="Picture 2" descr="Headshot of Guoping Wang">
            <a:extLst>
              <a:ext uri="{FF2B5EF4-FFF2-40B4-BE49-F238E27FC236}">
                <a16:creationId xmlns:a16="http://schemas.microsoft.com/office/drawing/2014/main" id="{77FFCA30-F5A6-4A8D-9DF8-AA10D4627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0" y="1809750"/>
            <a:ext cx="3810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4E2B0E-2CE0-4DC0-9A01-3C026ED8B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" y="5178970"/>
            <a:ext cx="4257675" cy="1133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9B1AC7-AB92-4F4B-B149-1A251F0E4E77}"/>
              </a:ext>
            </a:extLst>
          </p:cNvPr>
          <p:cNvSpPr txBox="1"/>
          <p:nvPr/>
        </p:nvSpPr>
        <p:spPr>
          <a:xfrm>
            <a:off x="4381500" y="5198019"/>
            <a:ext cx="29527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Kathy Pifko</a:t>
            </a:r>
          </a:p>
          <a:p>
            <a:r>
              <a:rPr lang="en-US" sz="1800" dirty="0">
                <a:solidFill>
                  <a:srgbClr val="BF5700"/>
                </a:solidFill>
              </a:rPr>
              <a:t>Administrative Assistant</a:t>
            </a:r>
          </a:p>
          <a:p>
            <a:r>
              <a:rPr lang="en-US" sz="1400" dirty="0"/>
              <a:t>260-481-6362  kpifko@pfw.edu</a:t>
            </a:r>
          </a:p>
          <a:p>
            <a:endParaRPr lang="en-US" sz="1800" dirty="0"/>
          </a:p>
        </p:txBody>
      </p:sp>
      <p:pic>
        <p:nvPicPr>
          <p:cNvPr id="8" name="Picture 2" descr="Kathy Pifko">
            <a:extLst>
              <a:ext uri="{FF2B5EF4-FFF2-40B4-BE49-F238E27FC236}">
                <a16:creationId xmlns:a16="http://schemas.microsoft.com/office/drawing/2014/main" id="{CC3DFE06-6C00-4B21-A240-D12D4988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9750"/>
            <a:ext cx="3810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44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42817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ECE Co-Op &amp; Internship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28" y="1466850"/>
            <a:ext cx="11586972" cy="52859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Co-op, short for cooperative education, is a program that balances classroom theory with periods of practical, hands-on experience prior to graduation. Through the co-op program, students are able to alternate academic study with full-time employment, gaining practical experience in their field of study.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Academic Internship: Students will be working at least half-time and can still be a full-time student. However, we strongly advise students not to take many credit hours as a full-time student.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219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42817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ECE Co-Op &amp; Internship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28" y="1466850"/>
            <a:ext cx="11586972" cy="52859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Our co-op industrial partners: Regal </a:t>
            </a:r>
            <a:r>
              <a:rPr lang="en-US"/>
              <a:t>Nexnord, </a:t>
            </a:r>
            <a:r>
              <a:rPr lang="en-US" dirty="0"/>
              <a:t>Nidec, GM, </a:t>
            </a:r>
            <a:r>
              <a:rPr lang="en-US" dirty="0" err="1"/>
              <a:t>L&amp;W</a:t>
            </a:r>
            <a:r>
              <a:rPr lang="en-US" dirty="0"/>
              <a:t> Engineering, Raytheon, </a:t>
            </a:r>
            <a:r>
              <a:rPr lang="en-US" dirty="0" err="1"/>
              <a:t>L3Harris</a:t>
            </a:r>
            <a:r>
              <a:rPr lang="en-US" dirty="0"/>
              <a:t>, etc. and many others. Any industrials can participate in PFW ECE co-op program and internship program.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2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38225"/>
            <a:ext cx="10972800" cy="54483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Institute of Electrical and Electronic Engineers   </a:t>
            </a:r>
            <a:r>
              <a:rPr lang="en-US" sz="3200" dirty="0">
                <a:hlinkClick r:id="rId2"/>
              </a:rPr>
              <a:t>www.ieee.org</a:t>
            </a:r>
            <a:endParaRPr lang="en-US" sz="3200" dirty="0"/>
          </a:p>
          <a:p>
            <a:r>
              <a:rPr lang="en-US" sz="3200" dirty="0"/>
              <a:t>The worlds largest technical professional society, with a worldwide membership of more than 400,000 electrical, electronics, computer engineers and computer scientists in approximately 160 countries. </a:t>
            </a:r>
          </a:p>
          <a:p>
            <a:r>
              <a:rPr lang="en-US" sz="3200" dirty="0"/>
              <a:t>IEEE mission: IEEE’s core purpose is to foster technological innovation and excellence for the benefit of humanity. </a:t>
            </a:r>
          </a:p>
          <a:p>
            <a:r>
              <a:rPr lang="en-US" sz="3200" dirty="0"/>
              <a:t>IEEE and its members inspire a global community through IEEE’s highly cited publications, conferences, technology standards, and professional and educational activities. </a:t>
            </a:r>
          </a:p>
          <a:p>
            <a:r>
              <a:rPr lang="en-US" sz="3200" dirty="0"/>
              <a:t>IEEE PFW Student Chapter  - </a:t>
            </a:r>
            <a:r>
              <a:rPr lang="en-US" sz="3200" dirty="0">
                <a:hlinkClick r:id="rId3"/>
              </a:rPr>
              <a:t>http://www.etcs.pfw.edu/~ieee/</a:t>
            </a:r>
            <a:endParaRPr lang="en-US" sz="3200" dirty="0"/>
          </a:p>
          <a:p>
            <a:endParaRPr lang="en-US" dirty="0"/>
          </a:p>
        </p:txBody>
      </p:sp>
      <p:pic>
        <p:nvPicPr>
          <p:cNvPr id="2050" name="Picture 2" descr="IEEE - Advancing Technology for Human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8" y="66675"/>
            <a:ext cx="218814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9588E1-4D17-42AD-B708-668E10A49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72" y="-4763"/>
            <a:ext cx="5562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19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Professional talk</a:t>
            </a:r>
          </a:p>
          <a:p>
            <a:r>
              <a:rPr lang="en-US" sz="3600" dirty="0"/>
              <a:t>Plant tour – BAE systems, Raytheon, </a:t>
            </a:r>
            <a:r>
              <a:rPr lang="en-US" sz="3600" dirty="0" err="1"/>
              <a:t>Attero</a:t>
            </a:r>
            <a:r>
              <a:rPr lang="en-US" sz="3600" dirty="0"/>
              <a:t> Tech plant tour</a:t>
            </a:r>
          </a:p>
          <a:p>
            <a:r>
              <a:rPr lang="en-US" sz="3600" dirty="0"/>
              <a:t>Career talk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pic>
        <p:nvPicPr>
          <p:cNvPr id="2050" name="Picture 2" descr="IEEE - Advancing Technology for Huma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6675"/>
            <a:ext cx="3273729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3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9563-E50F-4FAD-9CAE-C4CACE642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Society of Women 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EED87-7D7F-4CDC-9E9C-E1EEBE680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Purdue University Fort Wayne</a:t>
            </a:r>
          </a:p>
          <a:p>
            <a:pPr marL="742950" indent="-742950" algn="l">
              <a:buAutoNum type="arabicPeriod"/>
            </a:pPr>
            <a:r>
              <a:rPr lang="en-US" dirty="0"/>
              <a:t>Opportunity Fair</a:t>
            </a:r>
          </a:p>
          <a:p>
            <a:pPr marL="742950" indent="-742950" algn="l">
              <a:buAutoNum type="arabicPeriod"/>
            </a:pPr>
            <a:r>
              <a:rPr lang="en-US" dirty="0"/>
              <a:t>Picnic</a:t>
            </a: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FA812-768D-4CE7-BBB2-8A98C9E16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5562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9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-01-20-waterfurnace_pfwtour_2020">
            <a:extLst>
              <a:ext uri="{FF2B5EF4-FFF2-40B4-BE49-F238E27FC236}">
                <a16:creationId xmlns:a16="http://schemas.microsoft.com/office/drawing/2014/main" id="{6C007998-2B79-4D5C-BF6E-70F993FBA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3FB430-795B-4544-9703-2EB69B5202BF}"/>
              </a:ext>
            </a:extLst>
          </p:cNvPr>
          <p:cNvSpPr txBox="1"/>
          <p:nvPr/>
        </p:nvSpPr>
        <p:spPr>
          <a:xfrm>
            <a:off x="6095206" y="87197"/>
            <a:ext cx="6086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Water Furnace Plant Tour</a:t>
            </a:r>
          </a:p>
        </p:txBody>
      </p:sp>
    </p:spTree>
    <p:extLst>
      <p:ext uri="{BB962C8B-B14F-4D97-AF65-F5344CB8AC3E}">
        <p14:creationId xmlns:p14="http://schemas.microsoft.com/office/powerpoint/2010/main" val="13405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-01-24-attero-tech-plant-tour">
            <a:extLst>
              <a:ext uri="{FF2B5EF4-FFF2-40B4-BE49-F238E27FC236}">
                <a16:creationId xmlns:a16="http://schemas.microsoft.com/office/drawing/2014/main" id="{4F57F69C-7D01-4359-A097-08690A7AA9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1CEF9E-FAD9-420D-91FA-5827C5F3D398}"/>
              </a:ext>
            </a:extLst>
          </p:cNvPr>
          <p:cNvSpPr txBox="1"/>
          <p:nvPr/>
        </p:nvSpPr>
        <p:spPr>
          <a:xfrm>
            <a:off x="8124963" y="78053"/>
            <a:ext cx="3804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QSC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Plant Tour</a:t>
            </a:r>
          </a:p>
        </p:txBody>
      </p:sp>
    </p:spTree>
    <p:extLst>
      <p:ext uri="{BB962C8B-B14F-4D97-AF65-F5344CB8AC3E}">
        <p14:creationId xmlns:p14="http://schemas.microsoft.com/office/powerpoint/2010/main" val="41371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-swe-img_0466">
            <a:extLst>
              <a:ext uri="{FF2B5EF4-FFF2-40B4-BE49-F238E27FC236}">
                <a16:creationId xmlns:a16="http://schemas.microsoft.com/office/drawing/2014/main" id="{33DAD426-276D-449C-B86C-4084F1D02E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0"/>
            <a:ext cx="5143500" cy="6858000"/>
          </a:xfrm>
          <a:prstGeom prst="rect">
            <a:avLst/>
          </a:prstGeom>
        </p:spPr>
      </p:pic>
      <p:pic>
        <p:nvPicPr>
          <p:cNvPr id="5" name="Picture 4" descr="2021-swe-img_0482">
            <a:extLst>
              <a:ext uri="{FF2B5EF4-FFF2-40B4-BE49-F238E27FC236}">
                <a16:creationId xmlns:a16="http://schemas.microsoft.com/office/drawing/2014/main" id="{E7BFBEAB-4BE3-455E-B110-0374DC5278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79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A40AF4-CE6E-4741-928B-6FE1D06B682A}"/>
              </a:ext>
            </a:extLst>
          </p:cNvPr>
          <p:cNvSpPr txBox="1"/>
          <p:nvPr/>
        </p:nvSpPr>
        <p:spPr>
          <a:xfrm>
            <a:off x="7787670" y="165352"/>
            <a:ext cx="4145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2021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SWE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Picnic</a:t>
            </a:r>
          </a:p>
        </p:txBody>
      </p:sp>
    </p:spTree>
    <p:extLst>
      <p:ext uri="{BB962C8B-B14F-4D97-AF65-F5344CB8AC3E}">
        <p14:creationId xmlns:p14="http://schemas.microsoft.com/office/powerpoint/2010/main" val="2158297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csopportunityfairjw002">
            <a:extLst>
              <a:ext uri="{FF2B5EF4-FFF2-40B4-BE49-F238E27FC236}">
                <a16:creationId xmlns:a16="http://schemas.microsoft.com/office/drawing/2014/main" id="{4325115B-60B2-40E4-A8C7-C21771C23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457200"/>
            <a:ext cx="4283075" cy="2857500"/>
          </a:xfrm>
          <a:prstGeom prst="rect">
            <a:avLst/>
          </a:prstGeom>
        </p:spPr>
      </p:pic>
      <p:pic>
        <p:nvPicPr>
          <p:cNvPr id="5" name="Picture 4" descr="etcsopportunityfairjw004">
            <a:extLst>
              <a:ext uri="{FF2B5EF4-FFF2-40B4-BE49-F238E27FC236}">
                <a16:creationId xmlns:a16="http://schemas.microsoft.com/office/drawing/2014/main" id="{CD6B1586-9726-4F90-95AD-9449F26B6E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457200"/>
            <a:ext cx="4165600" cy="2857500"/>
          </a:xfrm>
          <a:prstGeom prst="rect">
            <a:avLst/>
          </a:prstGeom>
        </p:spPr>
      </p:pic>
      <p:pic>
        <p:nvPicPr>
          <p:cNvPr id="7" name="Picture 6" descr="etcsopportunityfairjw007">
            <a:extLst>
              <a:ext uri="{FF2B5EF4-FFF2-40B4-BE49-F238E27FC236}">
                <a16:creationId xmlns:a16="http://schemas.microsoft.com/office/drawing/2014/main" id="{5A6B947E-663F-4D4D-85A0-03602B079D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3543300"/>
            <a:ext cx="4283075" cy="2857500"/>
          </a:xfrm>
          <a:prstGeom prst="rect">
            <a:avLst/>
          </a:prstGeom>
        </p:spPr>
      </p:pic>
      <p:pic>
        <p:nvPicPr>
          <p:cNvPr id="9" name="Picture 8" descr="etcsopportunityfairjw009">
            <a:extLst>
              <a:ext uri="{FF2B5EF4-FFF2-40B4-BE49-F238E27FC236}">
                <a16:creationId xmlns:a16="http://schemas.microsoft.com/office/drawing/2014/main" id="{13C4D677-1580-498E-9C1C-49AE88421B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63" y="3543300"/>
            <a:ext cx="4283075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679E2F-BBA8-4C55-800E-9ECD4CD43FFD}"/>
              </a:ext>
            </a:extLst>
          </p:cNvPr>
          <p:cNvSpPr txBox="1"/>
          <p:nvPr/>
        </p:nvSpPr>
        <p:spPr>
          <a:xfrm>
            <a:off x="6888163" y="103257"/>
            <a:ext cx="529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2021 Opportunity Fair</a:t>
            </a:r>
          </a:p>
        </p:txBody>
      </p:sp>
    </p:spTree>
    <p:extLst>
      <p:ext uri="{BB962C8B-B14F-4D97-AF65-F5344CB8AC3E}">
        <p14:creationId xmlns:p14="http://schemas.microsoft.com/office/powerpoint/2010/main" val="4074075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csopportunityfairjw011">
            <a:extLst>
              <a:ext uri="{FF2B5EF4-FFF2-40B4-BE49-F238E27FC236}">
                <a16:creationId xmlns:a16="http://schemas.microsoft.com/office/drawing/2014/main" id="{3280C292-0C78-481A-8B58-3C2ED85AE7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457200"/>
            <a:ext cx="4283075" cy="2857500"/>
          </a:xfrm>
          <a:prstGeom prst="rect">
            <a:avLst/>
          </a:prstGeom>
        </p:spPr>
      </p:pic>
      <p:pic>
        <p:nvPicPr>
          <p:cNvPr id="5" name="Picture 4" descr="etcsopportunityfairjw020">
            <a:extLst>
              <a:ext uri="{FF2B5EF4-FFF2-40B4-BE49-F238E27FC236}">
                <a16:creationId xmlns:a16="http://schemas.microsoft.com/office/drawing/2014/main" id="{09BB2E63-CB37-4910-B66A-CA17D6164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63" y="457200"/>
            <a:ext cx="4283075" cy="2857500"/>
          </a:xfrm>
          <a:prstGeom prst="rect">
            <a:avLst/>
          </a:prstGeom>
        </p:spPr>
      </p:pic>
      <p:pic>
        <p:nvPicPr>
          <p:cNvPr id="7" name="Picture 6" descr="etcsopportunityfairjw022">
            <a:extLst>
              <a:ext uri="{FF2B5EF4-FFF2-40B4-BE49-F238E27FC236}">
                <a16:creationId xmlns:a16="http://schemas.microsoft.com/office/drawing/2014/main" id="{BEEAAF8E-EF7C-4FC2-B877-C233672A0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3543300"/>
            <a:ext cx="4283075" cy="2857500"/>
          </a:xfrm>
          <a:prstGeom prst="rect">
            <a:avLst/>
          </a:prstGeom>
        </p:spPr>
      </p:pic>
      <p:pic>
        <p:nvPicPr>
          <p:cNvPr id="9" name="Picture 8" descr="etcsopportunityfairjw023">
            <a:extLst>
              <a:ext uri="{FF2B5EF4-FFF2-40B4-BE49-F238E27FC236}">
                <a16:creationId xmlns:a16="http://schemas.microsoft.com/office/drawing/2014/main" id="{2815A8AB-407F-45B0-B804-7F01B8D20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63" y="3543300"/>
            <a:ext cx="4283075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474D0-DF44-4498-9FF5-A3D6D252A9C4}"/>
              </a:ext>
            </a:extLst>
          </p:cNvPr>
          <p:cNvSpPr txBox="1"/>
          <p:nvPr/>
        </p:nvSpPr>
        <p:spPr>
          <a:xfrm>
            <a:off x="6888163" y="103257"/>
            <a:ext cx="529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2021 Opportunity Fair</a:t>
            </a:r>
          </a:p>
        </p:txBody>
      </p:sp>
    </p:spTree>
    <p:extLst>
      <p:ext uri="{BB962C8B-B14F-4D97-AF65-F5344CB8AC3E}">
        <p14:creationId xmlns:p14="http://schemas.microsoft.com/office/powerpoint/2010/main" val="281702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1280" y="180430"/>
            <a:ext cx="594472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ECE faculty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</a:endParaRPr>
          </a:p>
        </p:txBody>
      </p:sp>
      <p:pic>
        <p:nvPicPr>
          <p:cNvPr id="2" name="Picture 2" descr="Bin Chen">
            <a:extLst>
              <a:ext uri="{FF2B5EF4-FFF2-40B4-BE49-F238E27FC236}">
                <a16:creationId xmlns:a16="http://schemas.microsoft.com/office/drawing/2014/main" id="{8660CF24-D558-4440-BE84-EF26FFA5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0" y="723900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hao Chen">
            <a:extLst>
              <a:ext uri="{FF2B5EF4-FFF2-40B4-BE49-F238E27FC236}">
                <a16:creationId xmlns:a16="http://schemas.microsoft.com/office/drawing/2014/main" id="{F033FBC7-A3FD-4BFB-BE5C-D2268FC0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723901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eadshot of David Cochran">
            <a:extLst>
              <a:ext uri="{FF2B5EF4-FFF2-40B4-BE49-F238E27FC236}">
                <a16:creationId xmlns:a16="http://schemas.microsoft.com/office/drawing/2014/main" id="{88B962A4-7AC4-4CB6-95A8-7249A8783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82" y="723901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dor Cooklev">
            <a:extLst>
              <a:ext uri="{FF2B5EF4-FFF2-40B4-BE49-F238E27FC236}">
                <a16:creationId xmlns:a16="http://schemas.microsoft.com/office/drawing/2014/main" id="{AF279220-8001-47E5-9D27-9BDB4C13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723900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rry Falk">
            <a:extLst>
              <a:ext uri="{FF2B5EF4-FFF2-40B4-BE49-F238E27FC236}">
                <a16:creationId xmlns:a16="http://schemas.microsoft.com/office/drawing/2014/main" id="{78A50B43-7BC5-4538-A96B-DB023D212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816" y="723900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ames Isaacs">
            <a:extLst>
              <a:ext uri="{FF2B5EF4-FFF2-40B4-BE49-F238E27FC236}">
                <a16:creationId xmlns:a16="http://schemas.microsoft.com/office/drawing/2014/main" id="{3205CECD-5DBD-4E3A-9BEC-0A8FB5C4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0" y="3498772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Yanfei Liu">
            <a:extLst>
              <a:ext uri="{FF2B5EF4-FFF2-40B4-BE49-F238E27FC236}">
                <a16:creationId xmlns:a16="http://schemas.microsoft.com/office/drawing/2014/main" id="{55C098B3-ADF5-429F-85E8-C6989348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3498772"/>
            <a:ext cx="2066926" cy="175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lizabeth Thompson">
            <a:extLst>
              <a:ext uri="{FF2B5EF4-FFF2-40B4-BE49-F238E27FC236}">
                <a16:creationId xmlns:a16="http://schemas.microsoft.com/office/drawing/2014/main" id="{336C4536-487C-412C-80D3-0981BF51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82" y="3498772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laudio Freitas">
            <a:extLst>
              <a:ext uri="{FF2B5EF4-FFF2-40B4-BE49-F238E27FC236}">
                <a16:creationId xmlns:a16="http://schemas.microsoft.com/office/drawing/2014/main" id="{F63886A1-8087-4E76-9731-2AE79E0A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498772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6E0461-4704-48D1-8AED-262C3DE5A80A}"/>
              </a:ext>
            </a:extLst>
          </p:cNvPr>
          <p:cNvSpPr txBox="1"/>
          <p:nvPr/>
        </p:nvSpPr>
        <p:spPr>
          <a:xfrm>
            <a:off x="151280" y="2771775"/>
            <a:ext cx="1155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Dr. Bin Chen       Dr. Chao Chen    Dr. D. Cochran     Dr. T. Cooklev     Dr. Perry Falk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1237D2-15FE-4986-8455-0245743CFE45}"/>
              </a:ext>
            </a:extLst>
          </p:cNvPr>
          <p:cNvSpPr txBox="1"/>
          <p:nvPr/>
        </p:nvSpPr>
        <p:spPr>
          <a:xfrm>
            <a:off x="151278" y="5581650"/>
            <a:ext cx="1211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Dr. J. Isaacs       Dr. Yanfei Liu       Dr. E. Thompson  Dr. C. Freitas      Dr. </a:t>
            </a:r>
            <a:r>
              <a:rPr lang="en-US" sz="2400" dirty="0" err="1"/>
              <a:t>Antian</a:t>
            </a:r>
            <a:r>
              <a:rPr lang="en-US" sz="2400" dirty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1089605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-03-31-ieee-pic1">
            <a:extLst>
              <a:ext uri="{FF2B5EF4-FFF2-40B4-BE49-F238E27FC236}">
                <a16:creationId xmlns:a16="http://schemas.microsoft.com/office/drawing/2014/main" id="{E8A2F980-EC14-4A92-911D-4916CE194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7401F0-5173-44D4-8FCE-3A63F8977917}"/>
              </a:ext>
            </a:extLst>
          </p:cNvPr>
          <p:cNvSpPr txBox="1"/>
          <p:nvPr/>
        </p:nvSpPr>
        <p:spPr>
          <a:xfrm>
            <a:off x="6890523" y="96341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 ECE Guest Talk</a:t>
            </a:r>
          </a:p>
        </p:txBody>
      </p:sp>
    </p:spTree>
    <p:extLst>
      <p:ext uri="{BB962C8B-B14F-4D97-AF65-F5344CB8AC3E}">
        <p14:creationId xmlns:p14="http://schemas.microsoft.com/office/powerpoint/2010/main" val="2140013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-03-31-ieee-pic2">
            <a:extLst>
              <a:ext uri="{FF2B5EF4-FFF2-40B4-BE49-F238E27FC236}">
                <a16:creationId xmlns:a16="http://schemas.microsoft.com/office/drawing/2014/main" id="{5674E669-E370-478E-B101-D8CB9F278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2DA36-D445-43A5-8A49-0ECBA98989C9}"/>
              </a:ext>
            </a:extLst>
          </p:cNvPr>
          <p:cNvSpPr txBox="1"/>
          <p:nvPr/>
        </p:nvSpPr>
        <p:spPr>
          <a:xfrm>
            <a:off x="6890523" y="96341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 ECE Guest Talk</a:t>
            </a:r>
          </a:p>
        </p:txBody>
      </p:sp>
    </p:spTree>
    <p:extLst>
      <p:ext uri="{BB962C8B-B14F-4D97-AF65-F5344CB8AC3E}">
        <p14:creationId xmlns:p14="http://schemas.microsoft.com/office/powerpoint/2010/main" val="562607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21105"/>
            <a:ext cx="11430000" cy="3931920"/>
          </a:xfrm>
        </p:spPr>
        <p:txBody>
          <a:bodyPr>
            <a:normAutofit/>
          </a:bodyPr>
          <a:lstStyle/>
          <a:p>
            <a:r>
              <a:rPr lang="en-US" sz="4800" dirty="0" err="1"/>
              <a:t>ETCS</a:t>
            </a:r>
            <a:r>
              <a:rPr lang="en-US" sz="4800" dirty="0"/>
              <a:t> LEAD Program</a:t>
            </a:r>
          </a:p>
          <a:p>
            <a:r>
              <a:rPr lang="en-US" sz="4800" dirty="0" err="1"/>
              <a:t>ETCS</a:t>
            </a:r>
            <a:r>
              <a:rPr lang="en-US" sz="4800" dirty="0"/>
              <a:t> Help Center – Tutoring </a:t>
            </a:r>
          </a:p>
          <a:p>
            <a:r>
              <a:rPr lang="en-US" sz="4800" dirty="0"/>
              <a:t>University Tutor</a:t>
            </a:r>
          </a:p>
          <a:p>
            <a:r>
              <a:rPr lang="en-US" sz="4800" dirty="0"/>
              <a:t>pfw.edu/</a:t>
            </a:r>
            <a:r>
              <a:rPr lang="en-US" sz="4800" dirty="0" err="1"/>
              <a:t>ece</a:t>
            </a:r>
            <a:r>
              <a:rPr lang="en-US" sz="4800" dirty="0"/>
              <a:t>  </a:t>
            </a:r>
            <a:r>
              <a:rPr lang="en-US" dirty="0"/>
              <a:t>- most department-related questions.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650" y="-95250"/>
            <a:ext cx="6162675" cy="781050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88584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37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Electrical and computer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7375"/>
            <a:ext cx="11191875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Electrical engineering is a little more focused on </a:t>
            </a:r>
            <a:r>
              <a:rPr lang="en-US" b="1" dirty="0">
                <a:solidFill>
                  <a:srgbClr val="00B050"/>
                </a:solidFill>
              </a:rPr>
              <a:t>control, signal processing, power electronics, electromagnetic.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 video,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what is electrical engineering?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Computer Engineering is a little more focused on </a:t>
            </a:r>
            <a:r>
              <a:rPr lang="en-US" b="1" dirty="0">
                <a:solidFill>
                  <a:srgbClr val="00B050"/>
                </a:solidFill>
              </a:rPr>
              <a:t>computer software and hardware system.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 video,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what is computer engineering?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 Video: 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Inside Computer Engineering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Electrical and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38269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723900"/>
            <a:ext cx="11772899" cy="85725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Computer Engineering vs Computer Science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AA95D5-3704-4BDE-BCDF-DBEFD63E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28" y="1466850"/>
            <a:ext cx="11586972" cy="5285922"/>
          </a:xfrm>
        </p:spPr>
        <p:txBody>
          <a:bodyPr>
            <a:normAutofit/>
          </a:bodyPr>
          <a:lstStyle/>
          <a:p>
            <a:r>
              <a:rPr lang="en-US" dirty="0"/>
              <a:t>Computer science focuses mostly on troubleshooting issues on a </a:t>
            </a:r>
            <a:r>
              <a:rPr lang="en-US" b="1" dirty="0"/>
              <a:t>software level</a:t>
            </a:r>
            <a:r>
              <a:rPr lang="en-US" dirty="0"/>
              <a:t>. Expect to learn different </a:t>
            </a:r>
            <a:r>
              <a:rPr lang="en-US" b="1" dirty="0"/>
              <a:t>programming languages, how to work with operating systems, and how to maintain databases</a:t>
            </a:r>
            <a:r>
              <a:rPr lang="en-US" dirty="0"/>
              <a:t>.</a:t>
            </a:r>
          </a:p>
          <a:p>
            <a:r>
              <a:rPr lang="en-US" dirty="0"/>
              <a:t>Computer engineering focuses on </a:t>
            </a:r>
            <a:r>
              <a:rPr lang="en-US" b="1" dirty="0"/>
              <a:t>solving problems and designing hardware and software interfaces. </a:t>
            </a:r>
            <a:r>
              <a:rPr lang="en-US" dirty="0"/>
              <a:t>Expect some similarities between the degrees and job titles, since computer engineers can </a:t>
            </a:r>
            <a:r>
              <a:rPr lang="en-US" b="1" dirty="0"/>
              <a:t>be responsible for the development and prototyping of software and hardware simultaneously.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27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375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Computer engineering vs Computer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7375"/>
            <a:ext cx="11191875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Computer science: More focus on Software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Computer Engineering: More focus on hardware, combination of hardware and software.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Youtube</a:t>
            </a:r>
            <a:r>
              <a:rPr lang="en-US" dirty="0"/>
              <a:t> video: </a:t>
            </a:r>
            <a:r>
              <a:rPr lang="en-US" dirty="0">
                <a:hlinkClick r:id="rId2"/>
              </a:rPr>
              <a:t>Computer Engineering vs Computer Science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Electrical and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42730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23900"/>
            <a:ext cx="10972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Engineering and Technology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E205B-C096-433F-948A-144301C10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32" y="1828799"/>
            <a:ext cx="1005393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for Electrical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wind, solar, and traditional energy systems to </a:t>
            </a:r>
            <a:r>
              <a:rPr lang="en-US" b="1" dirty="0"/>
              <a:t>help provide everyone in the world with electricity</a:t>
            </a:r>
          </a:p>
          <a:p>
            <a:r>
              <a:rPr lang="en-US" dirty="0"/>
              <a:t>Design controls and communications systems to </a:t>
            </a:r>
            <a:r>
              <a:rPr lang="en-US" b="1" dirty="0"/>
              <a:t>help doctors perform surgery with smarter robots</a:t>
            </a:r>
          </a:p>
          <a:p>
            <a:r>
              <a:rPr lang="en-US" dirty="0"/>
              <a:t>Enhance image processing and make better instruments to </a:t>
            </a:r>
            <a:r>
              <a:rPr lang="en-US" b="1" dirty="0"/>
              <a:t>help diagnose and treat diseases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0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/>
          <a:p>
            <a:r>
              <a:rPr lang="en-US" dirty="0"/>
              <a:t>Careers for Electrical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12395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Design computer circuits to </a:t>
            </a:r>
            <a:r>
              <a:rPr lang="en-US" b="1" dirty="0"/>
              <a:t>help speed up networks and processors that run your smartphone and other electronics</a:t>
            </a:r>
          </a:p>
          <a:p>
            <a:r>
              <a:rPr lang="en-US" dirty="0"/>
              <a:t>Improve batteries that </a:t>
            </a:r>
            <a:r>
              <a:rPr lang="en-US" b="1" dirty="0"/>
              <a:t>help power equipment for soldiers and run electric-powered cars</a:t>
            </a:r>
          </a:p>
          <a:p>
            <a:r>
              <a:rPr lang="en-US" b="1" dirty="0"/>
              <a:t>Develop manufacturing, construction and installation standards</a:t>
            </a:r>
          </a:p>
          <a:p>
            <a:r>
              <a:rPr lang="en-US" b="1" dirty="0"/>
              <a:t>Direct the manufacturing, installation and testing of electrical equipment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dirty="0" err="1"/>
              <a:t>Youtube</a:t>
            </a:r>
            <a:r>
              <a:rPr lang="en-US" dirty="0"/>
              <a:t> video: </a:t>
            </a:r>
            <a:r>
              <a:rPr lang="en-US" dirty="0">
                <a:hlinkClick r:id="rId2"/>
              </a:rPr>
              <a:t>What can you really do as an Electrical Engineer?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67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bfc4d88-269a-4df1-a1fd-070016b126fa"/>
</p:tagLst>
</file>

<file path=ppt/theme/theme1.xml><?xml version="1.0" encoding="utf-8"?>
<a:theme xmlns:a="http://schemas.openxmlformats.org/drawingml/2006/main" name="16-9 Cover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Basic Black and Gol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Basic Dark backgroun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-9 Thirds Pictures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6546</TotalTime>
  <Words>1306</Words>
  <Application>Microsoft Office PowerPoint</Application>
  <PresentationFormat>Widescreen</PresentationFormat>
  <Paragraphs>161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Wingdings</vt:lpstr>
      <vt:lpstr>16-9 Cover</vt:lpstr>
      <vt:lpstr>16-9 Basic Black and Gold</vt:lpstr>
      <vt:lpstr>16-9 Basic Dark background</vt:lpstr>
      <vt:lpstr>16-9 Thirds Pictures</vt:lpstr>
      <vt:lpstr>Electrical engineering  computer engineering  PURDUE FORT WAYNE</vt:lpstr>
      <vt:lpstr>PowerPoint Presentation</vt:lpstr>
      <vt:lpstr>PowerPoint Presentation</vt:lpstr>
      <vt:lpstr>Electrical and computer engineering</vt:lpstr>
      <vt:lpstr>Computer Engineering vs Computer Science</vt:lpstr>
      <vt:lpstr>Computer engineering vs Computer Science</vt:lpstr>
      <vt:lpstr>Engineering and Technology</vt:lpstr>
      <vt:lpstr>Careers for Electrical Engineers</vt:lpstr>
      <vt:lpstr>Careers for Electrical Engineers</vt:lpstr>
      <vt:lpstr>Title: Electrical Engineering</vt:lpstr>
      <vt:lpstr>Careers for Computer Engineers</vt:lpstr>
      <vt:lpstr>Title: Computer Engineering</vt:lpstr>
      <vt:lpstr>Prepare for Electrical/Computer Engr?</vt:lpstr>
      <vt:lpstr>Fun stuffs of ECE engineers</vt:lpstr>
      <vt:lpstr>Electrical and computer engineering</vt:lpstr>
      <vt:lpstr>PowerPoint Presentation</vt:lpstr>
      <vt:lpstr>PowerPoint Presentation</vt:lpstr>
      <vt:lpstr>PowerPoint Presentation</vt:lpstr>
      <vt:lpstr>PowerPoint Presentation</vt:lpstr>
      <vt:lpstr>ECE Co-Op &amp; Internship </vt:lpstr>
      <vt:lpstr>ECE Co-Op &amp; Internship </vt:lpstr>
      <vt:lpstr>PowerPoint Presentation</vt:lpstr>
      <vt:lpstr>Activities</vt:lpstr>
      <vt:lpstr>Society of Women Engineers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Manager/>
  <Company>Purdue University Fort Wayne</Company>
  <LinksUpToDate>false</LinksUpToDate>
  <SharedDoc>false</SharedDoc>
  <HyperlinkBase>pfw.edu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Jamee Urrea</dc:creator>
  <cp:keywords/>
  <dc:description/>
  <cp:lastModifiedBy>Guoping Wang</cp:lastModifiedBy>
  <cp:revision>580</cp:revision>
  <cp:lastPrinted>2011-01-24T02:49:42Z</cp:lastPrinted>
  <dcterms:created xsi:type="dcterms:W3CDTF">2011-06-30T15:04:08Z</dcterms:created>
  <dcterms:modified xsi:type="dcterms:W3CDTF">2025-05-06T17:59:59Z</dcterms:modified>
  <cp:category/>
</cp:coreProperties>
</file>