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98" r:id="rId3"/>
    <p:sldMasterId id="2147483707" r:id="rId4"/>
  </p:sldMasterIdLst>
  <p:notesMasterIdLst>
    <p:notesMasterId r:id="rId37"/>
  </p:notesMasterIdLst>
  <p:sldIdLst>
    <p:sldId id="383" r:id="rId5"/>
    <p:sldId id="266" r:id="rId6"/>
    <p:sldId id="407" r:id="rId7"/>
    <p:sldId id="387" r:id="rId8"/>
    <p:sldId id="389" r:id="rId9"/>
    <p:sldId id="388" r:id="rId10"/>
    <p:sldId id="390" r:id="rId11"/>
    <p:sldId id="285" r:id="rId12"/>
    <p:sldId id="391" r:id="rId13"/>
    <p:sldId id="404" r:id="rId14"/>
    <p:sldId id="392" r:id="rId15"/>
    <p:sldId id="405" r:id="rId16"/>
    <p:sldId id="393" r:id="rId17"/>
    <p:sldId id="282" r:id="rId18"/>
    <p:sldId id="284" r:id="rId19"/>
    <p:sldId id="368" r:id="rId20"/>
    <p:sldId id="398" r:id="rId21"/>
    <p:sldId id="314" r:id="rId22"/>
    <p:sldId id="315" r:id="rId23"/>
    <p:sldId id="378" r:id="rId24"/>
    <p:sldId id="379" r:id="rId25"/>
    <p:sldId id="336" r:id="rId26"/>
    <p:sldId id="337" r:id="rId27"/>
    <p:sldId id="331" r:id="rId28"/>
    <p:sldId id="318" r:id="rId29"/>
    <p:sldId id="319" r:id="rId30"/>
    <p:sldId id="322" r:id="rId31"/>
    <p:sldId id="329" r:id="rId32"/>
    <p:sldId id="330" r:id="rId33"/>
    <p:sldId id="327" r:id="rId34"/>
    <p:sldId id="328" r:id="rId35"/>
    <p:sldId id="406" r:id="rId36"/>
  </p:sldIdLst>
  <p:sldSz cx="12192000" cy="6858000"/>
  <p:notesSz cx="6858000" cy="9313863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383"/>
            <p14:sldId id="266"/>
            <p14:sldId id="407"/>
            <p14:sldId id="387"/>
            <p14:sldId id="389"/>
            <p14:sldId id="388"/>
            <p14:sldId id="390"/>
            <p14:sldId id="285"/>
            <p14:sldId id="391"/>
            <p14:sldId id="404"/>
            <p14:sldId id="392"/>
            <p14:sldId id="405"/>
            <p14:sldId id="393"/>
            <p14:sldId id="282"/>
            <p14:sldId id="284"/>
            <p14:sldId id="368"/>
            <p14:sldId id="398"/>
            <p14:sldId id="314"/>
            <p14:sldId id="315"/>
            <p14:sldId id="378"/>
            <p14:sldId id="379"/>
            <p14:sldId id="336"/>
            <p14:sldId id="337"/>
            <p14:sldId id="331"/>
            <p14:sldId id="318"/>
            <p14:sldId id="319"/>
            <p14:sldId id="322"/>
            <p14:sldId id="329"/>
            <p14:sldId id="330"/>
            <p14:sldId id="327"/>
            <p14:sldId id="328"/>
            <p14:sldId id="406"/>
          </p14:sldIdLst>
        </p14:section>
        <p14:section name="Light background" id="{3BF2B73F-1558-2B4C-9AB2-B8A571036ADA}">
          <p14:sldIdLst/>
        </p14:section>
        <p14:section name="Dark background" id="{2C8A0DE4-8EED-AC44-B76A-0DFF06ACAABF}">
          <p14:sldIdLst/>
        </p14:section>
        <p14:section name="Left rail" id="{FCA5E362-A1C3-0541-A63D-BE2E1D18C4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797979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" autoAdjust="0"/>
    <p:restoredTop sz="90870" autoAdjust="0"/>
  </p:normalViewPr>
  <p:slideViewPr>
    <p:cSldViewPr snapToGrid="0">
      <p:cViewPr varScale="1">
        <p:scale>
          <a:sx n="59" d="100"/>
          <a:sy n="59" d="100"/>
        </p:scale>
        <p:origin x="1248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1F129-B792-4954-BD88-A80C62332009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186107-2227-4C51-8788-46701942DD65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2400" dirty="0"/>
        </a:p>
        <a:p>
          <a:pPr>
            <a:spcAft>
              <a:spcPts val="0"/>
            </a:spcAft>
          </a:pPr>
          <a:endParaRPr lang="en-US" sz="800" dirty="0"/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Design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Project</a:t>
          </a:r>
        </a:p>
      </dgm:t>
    </dgm:pt>
    <dgm:pt modelId="{383EF6E4-CD94-4D53-BDC4-828D099AA0A2}" type="parTrans" cxnId="{0B126076-ABF1-4AB2-8390-C423E94D1BF9}">
      <dgm:prSet/>
      <dgm:spPr/>
      <dgm:t>
        <a:bodyPr/>
        <a:lstStyle/>
        <a:p>
          <a:endParaRPr lang="en-US"/>
        </a:p>
      </dgm:t>
    </dgm:pt>
    <dgm:pt modelId="{6EBC0CC8-22E7-4D68-8625-C2B3E3B5F882}" type="sibTrans" cxnId="{0B126076-ABF1-4AB2-8390-C423E94D1BF9}">
      <dgm:prSet/>
      <dgm:spPr/>
      <dgm:t>
        <a:bodyPr/>
        <a:lstStyle/>
        <a:p>
          <a:endParaRPr lang="en-US"/>
        </a:p>
      </dgm:t>
    </dgm:pt>
    <dgm:pt modelId="{9A6BEAB4-EBE7-4AC3-AB8E-37553ABED70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dirty="0">
              <a:solidFill>
                <a:schemeClr val="bg1"/>
              </a:solidFill>
            </a:rPr>
            <a:t>Engineering Science</a:t>
          </a:r>
        </a:p>
        <a:p>
          <a:pPr>
            <a:spcAft>
              <a:spcPts val="0"/>
            </a:spcAft>
          </a:pPr>
          <a:r>
            <a:rPr lang="en-US" sz="2000" dirty="0">
              <a:solidFill>
                <a:schemeClr val="bg1"/>
              </a:solidFill>
            </a:rPr>
            <a:t>Courses and Labs</a:t>
          </a:r>
        </a:p>
      </dgm:t>
    </dgm:pt>
    <dgm:pt modelId="{B6B8470A-0DDD-4EA0-B2C2-C55A279EF8AD}" type="parTrans" cxnId="{8F746F64-EFA0-49AE-9B36-95F7B3BD0C99}">
      <dgm:prSet/>
      <dgm:spPr/>
      <dgm:t>
        <a:bodyPr/>
        <a:lstStyle/>
        <a:p>
          <a:endParaRPr lang="en-US"/>
        </a:p>
      </dgm:t>
    </dgm:pt>
    <dgm:pt modelId="{EE04E1DF-DA1A-4F6A-9659-596E21A780A8}" type="sibTrans" cxnId="{8F746F64-EFA0-49AE-9B36-95F7B3BD0C99}">
      <dgm:prSet/>
      <dgm:spPr/>
      <dgm:t>
        <a:bodyPr/>
        <a:lstStyle/>
        <a:p>
          <a:endParaRPr lang="en-US"/>
        </a:p>
      </dgm:t>
    </dgm:pt>
    <dgm:pt modelId="{824E6CA8-C855-4839-A41B-ED80EF7A7FD2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2400" baseline="0" dirty="0">
              <a:solidFill>
                <a:schemeClr val="bg1"/>
              </a:solidFill>
            </a:rPr>
            <a:t>Foundation Courses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Math, Science, Communications, Gen Ed, and </a:t>
          </a:r>
        </a:p>
        <a:p>
          <a:pPr>
            <a:spcAft>
              <a:spcPts val="0"/>
            </a:spcAft>
          </a:pPr>
          <a:r>
            <a:rPr lang="en-US" sz="1600" baseline="0" dirty="0">
              <a:solidFill>
                <a:schemeClr val="bg1"/>
              </a:solidFill>
            </a:rPr>
            <a:t>Engineering Fundamentals</a:t>
          </a:r>
        </a:p>
      </dgm:t>
    </dgm:pt>
    <dgm:pt modelId="{370A7CDE-6CCC-4BC8-BE27-F9DA5D7FBC4C}" type="parTrans" cxnId="{1ED27F2F-8480-48A7-A9C7-245C92C6FA21}">
      <dgm:prSet/>
      <dgm:spPr/>
      <dgm:t>
        <a:bodyPr/>
        <a:lstStyle/>
        <a:p>
          <a:endParaRPr lang="en-US"/>
        </a:p>
      </dgm:t>
    </dgm:pt>
    <dgm:pt modelId="{232A7A29-A76D-4957-9687-DF2DB07FCD81}" type="sibTrans" cxnId="{1ED27F2F-8480-48A7-A9C7-245C92C6FA21}">
      <dgm:prSet/>
      <dgm:spPr/>
      <dgm:t>
        <a:bodyPr/>
        <a:lstStyle/>
        <a:p>
          <a:endParaRPr lang="en-US"/>
        </a:p>
      </dgm:t>
    </dgm:pt>
    <dgm:pt modelId="{B04F991D-46A2-4D76-A389-EA32E461677A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Technical Electives</a:t>
          </a:r>
        </a:p>
        <a:p>
          <a:r>
            <a:rPr lang="en-US" sz="1800" dirty="0">
              <a:solidFill>
                <a:schemeClr val="bg1"/>
              </a:solidFill>
            </a:rPr>
            <a:t>Engineering Applications</a:t>
          </a:r>
        </a:p>
      </dgm:t>
    </dgm:pt>
    <dgm:pt modelId="{471DF65F-6641-4C16-AF93-C7952F5DC8B1}" type="parTrans" cxnId="{6844A135-CD21-4C40-9786-25F556C35825}">
      <dgm:prSet/>
      <dgm:spPr/>
      <dgm:t>
        <a:bodyPr/>
        <a:lstStyle/>
        <a:p>
          <a:endParaRPr lang="en-US"/>
        </a:p>
      </dgm:t>
    </dgm:pt>
    <dgm:pt modelId="{851948AE-8109-4F30-816D-A388B3A22E74}" type="sibTrans" cxnId="{6844A135-CD21-4C40-9786-25F556C35825}">
      <dgm:prSet/>
      <dgm:spPr/>
      <dgm:t>
        <a:bodyPr/>
        <a:lstStyle/>
        <a:p>
          <a:endParaRPr lang="en-US"/>
        </a:p>
      </dgm:t>
    </dgm:pt>
    <dgm:pt modelId="{8D5B3B23-8EA3-484E-841E-A48AF7A3ADC1}" type="pres">
      <dgm:prSet presAssocID="{F641F129-B792-4954-BD88-A80C62332009}" presName="Name0" presStyleCnt="0">
        <dgm:presLayoutVars>
          <dgm:dir/>
          <dgm:animLvl val="lvl"/>
          <dgm:resizeHandles val="exact"/>
        </dgm:presLayoutVars>
      </dgm:prSet>
      <dgm:spPr/>
    </dgm:pt>
    <dgm:pt modelId="{5673AFAB-826A-4459-86BE-C112E35C2345}" type="pres">
      <dgm:prSet presAssocID="{E1186107-2227-4C51-8788-46701942DD65}" presName="Name8" presStyleCnt="0"/>
      <dgm:spPr/>
    </dgm:pt>
    <dgm:pt modelId="{237399D7-15BE-4DAF-AF46-A6CF138E2D04}" type="pres">
      <dgm:prSet presAssocID="{E1186107-2227-4C51-8788-46701942DD65}" presName="level" presStyleLbl="node1" presStyleIdx="0" presStyleCnt="4" custLinFactNeighborX="495" custLinFactNeighborY="-5195">
        <dgm:presLayoutVars>
          <dgm:chMax val="1"/>
          <dgm:bulletEnabled val="1"/>
        </dgm:presLayoutVars>
      </dgm:prSet>
      <dgm:spPr/>
    </dgm:pt>
    <dgm:pt modelId="{789CCA77-6D5E-4DE6-89CF-737583E118B4}" type="pres">
      <dgm:prSet presAssocID="{E1186107-2227-4C51-8788-46701942DD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E88D903-72C0-4926-8D4F-56B227EE522A}" type="pres">
      <dgm:prSet presAssocID="{B04F991D-46A2-4D76-A389-EA32E461677A}" presName="Name8" presStyleCnt="0"/>
      <dgm:spPr/>
    </dgm:pt>
    <dgm:pt modelId="{8D612B70-7800-4172-8A95-35CDC4CA3C2D}" type="pres">
      <dgm:prSet presAssocID="{B04F991D-46A2-4D76-A389-EA32E461677A}" presName="level" presStyleLbl="node1" presStyleIdx="1" presStyleCnt="4">
        <dgm:presLayoutVars>
          <dgm:chMax val="1"/>
          <dgm:bulletEnabled val="1"/>
        </dgm:presLayoutVars>
      </dgm:prSet>
      <dgm:spPr/>
    </dgm:pt>
    <dgm:pt modelId="{8E818085-A3C5-4AAB-AAB2-487A83A1CF5A}" type="pres">
      <dgm:prSet presAssocID="{B04F991D-46A2-4D76-A389-EA32E46167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9468CD-9EE1-46BA-8A77-FDD961E74C95}" type="pres">
      <dgm:prSet presAssocID="{9A6BEAB4-EBE7-4AC3-AB8E-37553ABED703}" presName="Name8" presStyleCnt="0"/>
      <dgm:spPr/>
    </dgm:pt>
    <dgm:pt modelId="{BB7A2B86-6F0E-4E80-8779-1E5B696B0853}" type="pres">
      <dgm:prSet presAssocID="{9A6BEAB4-EBE7-4AC3-AB8E-37553ABED703}" presName="level" presStyleLbl="node1" presStyleIdx="2" presStyleCnt="4">
        <dgm:presLayoutVars>
          <dgm:chMax val="1"/>
          <dgm:bulletEnabled val="1"/>
        </dgm:presLayoutVars>
      </dgm:prSet>
      <dgm:spPr/>
    </dgm:pt>
    <dgm:pt modelId="{AEFF5EF1-11E9-40C3-B511-578005016700}" type="pres">
      <dgm:prSet presAssocID="{9A6BEAB4-EBE7-4AC3-AB8E-37553ABED7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E41186-B256-41D2-9217-7825FE2DFD70}" type="pres">
      <dgm:prSet presAssocID="{824E6CA8-C855-4839-A41B-ED80EF7A7FD2}" presName="Name8" presStyleCnt="0"/>
      <dgm:spPr/>
    </dgm:pt>
    <dgm:pt modelId="{8A02C732-D2D7-48D9-AD61-B470721CFB7B}" type="pres">
      <dgm:prSet presAssocID="{824E6CA8-C855-4839-A41B-ED80EF7A7FD2}" presName="level" presStyleLbl="node1" presStyleIdx="3" presStyleCnt="4">
        <dgm:presLayoutVars>
          <dgm:chMax val="1"/>
          <dgm:bulletEnabled val="1"/>
        </dgm:presLayoutVars>
      </dgm:prSet>
      <dgm:spPr/>
    </dgm:pt>
    <dgm:pt modelId="{7E4AE03E-40B4-44E5-AAA8-BAC98065C72C}" type="pres">
      <dgm:prSet presAssocID="{824E6CA8-C855-4839-A41B-ED80EF7A7FD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54B412-F853-48DE-AC29-88459400AE78}" type="presOf" srcId="{E1186107-2227-4C51-8788-46701942DD65}" destId="{237399D7-15BE-4DAF-AF46-A6CF138E2D04}" srcOrd="0" destOrd="0" presId="urn:microsoft.com/office/officeart/2005/8/layout/pyramid1"/>
    <dgm:cxn modelId="{5CB32C17-325A-467B-94E9-C1CF32ECE163}" type="presOf" srcId="{B04F991D-46A2-4D76-A389-EA32E461677A}" destId="{8E818085-A3C5-4AAB-AAB2-487A83A1CF5A}" srcOrd="1" destOrd="0" presId="urn:microsoft.com/office/officeart/2005/8/layout/pyramid1"/>
    <dgm:cxn modelId="{1ED27F2F-8480-48A7-A9C7-245C92C6FA21}" srcId="{F641F129-B792-4954-BD88-A80C62332009}" destId="{824E6CA8-C855-4839-A41B-ED80EF7A7FD2}" srcOrd="3" destOrd="0" parTransId="{370A7CDE-6CCC-4BC8-BE27-F9DA5D7FBC4C}" sibTransId="{232A7A29-A76D-4957-9687-DF2DB07FCD81}"/>
    <dgm:cxn modelId="{6844A135-CD21-4C40-9786-25F556C35825}" srcId="{F641F129-B792-4954-BD88-A80C62332009}" destId="{B04F991D-46A2-4D76-A389-EA32E461677A}" srcOrd="1" destOrd="0" parTransId="{471DF65F-6641-4C16-AF93-C7952F5DC8B1}" sibTransId="{851948AE-8109-4F30-816D-A388B3A22E74}"/>
    <dgm:cxn modelId="{4DEE0A3C-E143-4EF7-ACCF-2E6C17B57352}" type="presOf" srcId="{F641F129-B792-4954-BD88-A80C62332009}" destId="{8D5B3B23-8EA3-484E-841E-A48AF7A3ADC1}" srcOrd="0" destOrd="0" presId="urn:microsoft.com/office/officeart/2005/8/layout/pyramid1"/>
    <dgm:cxn modelId="{8F746F64-EFA0-49AE-9B36-95F7B3BD0C99}" srcId="{F641F129-B792-4954-BD88-A80C62332009}" destId="{9A6BEAB4-EBE7-4AC3-AB8E-37553ABED703}" srcOrd="2" destOrd="0" parTransId="{B6B8470A-0DDD-4EA0-B2C2-C55A279EF8AD}" sibTransId="{EE04E1DF-DA1A-4F6A-9659-596E21A780A8}"/>
    <dgm:cxn modelId="{5DA6E168-AE60-4A81-8295-8601930DC669}" type="presOf" srcId="{E1186107-2227-4C51-8788-46701942DD65}" destId="{789CCA77-6D5E-4DE6-89CF-737583E118B4}" srcOrd="1" destOrd="0" presId="urn:microsoft.com/office/officeart/2005/8/layout/pyramid1"/>
    <dgm:cxn modelId="{0B126076-ABF1-4AB2-8390-C423E94D1BF9}" srcId="{F641F129-B792-4954-BD88-A80C62332009}" destId="{E1186107-2227-4C51-8788-46701942DD65}" srcOrd="0" destOrd="0" parTransId="{383EF6E4-CD94-4D53-BDC4-828D099AA0A2}" sibTransId="{6EBC0CC8-22E7-4D68-8625-C2B3E3B5F882}"/>
    <dgm:cxn modelId="{FCBE47CB-EBBC-48BD-A680-E5A78CCC9E42}" type="presOf" srcId="{B04F991D-46A2-4D76-A389-EA32E461677A}" destId="{8D612B70-7800-4172-8A95-35CDC4CA3C2D}" srcOrd="0" destOrd="0" presId="urn:microsoft.com/office/officeart/2005/8/layout/pyramid1"/>
    <dgm:cxn modelId="{20CBCCDA-CADC-4724-AD0C-811926CBCECD}" type="presOf" srcId="{9A6BEAB4-EBE7-4AC3-AB8E-37553ABED703}" destId="{BB7A2B86-6F0E-4E80-8779-1E5B696B0853}" srcOrd="0" destOrd="0" presId="urn:microsoft.com/office/officeart/2005/8/layout/pyramid1"/>
    <dgm:cxn modelId="{A07400EB-B008-46AF-8602-6151DB65CD1C}" type="presOf" srcId="{824E6CA8-C855-4839-A41B-ED80EF7A7FD2}" destId="{8A02C732-D2D7-48D9-AD61-B470721CFB7B}" srcOrd="0" destOrd="0" presId="urn:microsoft.com/office/officeart/2005/8/layout/pyramid1"/>
    <dgm:cxn modelId="{3E3166F2-0FA8-4E5A-9B2F-7151FEEFECBD}" type="presOf" srcId="{824E6CA8-C855-4839-A41B-ED80EF7A7FD2}" destId="{7E4AE03E-40B4-44E5-AAA8-BAC98065C72C}" srcOrd="1" destOrd="0" presId="urn:microsoft.com/office/officeart/2005/8/layout/pyramid1"/>
    <dgm:cxn modelId="{107B7DFF-4259-4BB8-B13F-B028CAB49304}" type="presOf" srcId="{9A6BEAB4-EBE7-4AC3-AB8E-37553ABED703}" destId="{AEFF5EF1-11E9-40C3-B511-578005016700}" srcOrd="1" destOrd="0" presId="urn:microsoft.com/office/officeart/2005/8/layout/pyramid1"/>
    <dgm:cxn modelId="{EC8FCC63-B4EB-4F6E-BC12-7BD947CADE3C}" type="presParOf" srcId="{8D5B3B23-8EA3-484E-841E-A48AF7A3ADC1}" destId="{5673AFAB-826A-4459-86BE-C112E35C2345}" srcOrd="0" destOrd="0" presId="urn:microsoft.com/office/officeart/2005/8/layout/pyramid1"/>
    <dgm:cxn modelId="{9DD1DD9C-6D62-4A28-8C22-C04E3407E7DD}" type="presParOf" srcId="{5673AFAB-826A-4459-86BE-C112E35C2345}" destId="{237399D7-15BE-4DAF-AF46-A6CF138E2D04}" srcOrd="0" destOrd="0" presId="urn:microsoft.com/office/officeart/2005/8/layout/pyramid1"/>
    <dgm:cxn modelId="{B9D1B29F-5973-4A87-B802-EAA3DFAE892E}" type="presParOf" srcId="{5673AFAB-826A-4459-86BE-C112E35C2345}" destId="{789CCA77-6D5E-4DE6-89CF-737583E118B4}" srcOrd="1" destOrd="0" presId="urn:microsoft.com/office/officeart/2005/8/layout/pyramid1"/>
    <dgm:cxn modelId="{40FE5375-EF6A-4705-8D56-812AB29EDE74}" type="presParOf" srcId="{8D5B3B23-8EA3-484E-841E-A48AF7A3ADC1}" destId="{9E88D903-72C0-4926-8D4F-56B227EE522A}" srcOrd="1" destOrd="0" presId="urn:microsoft.com/office/officeart/2005/8/layout/pyramid1"/>
    <dgm:cxn modelId="{73C4E986-ACBB-438F-B9D1-6302FE3157BC}" type="presParOf" srcId="{9E88D903-72C0-4926-8D4F-56B227EE522A}" destId="{8D612B70-7800-4172-8A95-35CDC4CA3C2D}" srcOrd="0" destOrd="0" presId="urn:microsoft.com/office/officeart/2005/8/layout/pyramid1"/>
    <dgm:cxn modelId="{DA4B9444-64AC-4396-9590-7B064BF28B6C}" type="presParOf" srcId="{9E88D903-72C0-4926-8D4F-56B227EE522A}" destId="{8E818085-A3C5-4AAB-AAB2-487A83A1CF5A}" srcOrd="1" destOrd="0" presId="urn:microsoft.com/office/officeart/2005/8/layout/pyramid1"/>
    <dgm:cxn modelId="{A65FD1D6-6B2D-4035-B2C0-EB08F754A3F8}" type="presParOf" srcId="{8D5B3B23-8EA3-484E-841E-A48AF7A3ADC1}" destId="{A79468CD-9EE1-46BA-8A77-FDD961E74C95}" srcOrd="2" destOrd="0" presId="urn:microsoft.com/office/officeart/2005/8/layout/pyramid1"/>
    <dgm:cxn modelId="{C9818C0F-4EA7-4DBC-80D0-803777529349}" type="presParOf" srcId="{A79468CD-9EE1-46BA-8A77-FDD961E74C95}" destId="{BB7A2B86-6F0E-4E80-8779-1E5B696B0853}" srcOrd="0" destOrd="0" presId="urn:microsoft.com/office/officeart/2005/8/layout/pyramid1"/>
    <dgm:cxn modelId="{E794B918-919A-48E4-B441-7B9C0719AA21}" type="presParOf" srcId="{A79468CD-9EE1-46BA-8A77-FDD961E74C95}" destId="{AEFF5EF1-11E9-40C3-B511-578005016700}" srcOrd="1" destOrd="0" presId="urn:microsoft.com/office/officeart/2005/8/layout/pyramid1"/>
    <dgm:cxn modelId="{081646D0-C7DD-4504-B70C-7D902A8C6720}" type="presParOf" srcId="{8D5B3B23-8EA3-484E-841E-A48AF7A3ADC1}" destId="{39E41186-B256-41D2-9217-7825FE2DFD70}" srcOrd="3" destOrd="0" presId="urn:microsoft.com/office/officeart/2005/8/layout/pyramid1"/>
    <dgm:cxn modelId="{8AE4C5DB-053F-4CAC-BDA6-DC5270FD6F6D}" type="presParOf" srcId="{39E41186-B256-41D2-9217-7825FE2DFD70}" destId="{8A02C732-D2D7-48D9-AD61-B470721CFB7B}" srcOrd="0" destOrd="0" presId="urn:microsoft.com/office/officeart/2005/8/layout/pyramid1"/>
    <dgm:cxn modelId="{2E7A43F8-81F7-4E4F-917B-003A08420205}" type="presParOf" srcId="{39E41186-B256-41D2-9217-7825FE2DFD70}" destId="{7E4AE03E-40B4-44E5-AAA8-BAC98065C7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BAA86-B608-4E51-B55E-3E6FA075632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67FC18B3-0B4A-4A7C-9996-F2BA2D499720}" type="pres">
      <dgm:prSet presAssocID="{7D8BAA86-B608-4E51-B55E-3E6FA075632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0EE10C9-33A1-4B35-8B64-1A869FEAD906}" type="presOf" srcId="{7D8BAA86-B608-4E51-B55E-3E6FA0756324}" destId="{67FC18B3-0B4A-4A7C-9996-F2BA2D49972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99D7-15BE-4DAF-AF46-A6CF138E2D04}">
      <dsp:nvSpPr>
        <dsp:cNvPr id="0" name=""/>
        <dsp:cNvSpPr/>
      </dsp:nvSpPr>
      <dsp:spPr>
        <a:xfrm>
          <a:off x="2496276" y="0"/>
          <a:ext cx="1658710" cy="1077685"/>
        </a:xfrm>
        <a:prstGeom prst="trapezoid">
          <a:avLst>
            <a:gd name="adj" fmla="val 769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8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Design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Project</a:t>
          </a:r>
        </a:p>
      </dsp:txBody>
      <dsp:txXfrm>
        <a:off x="2496276" y="0"/>
        <a:ext cx="1658710" cy="1077685"/>
      </dsp:txXfrm>
    </dsp:sp>
    <dsp:sp modelId="{8D612B70-7800-4172-8A95-35CDC4CA3C2D}">
      <dsp:nvSpPr>
        <dsp:cNvPr id="0" name=""/>
        <dsp:cNvSpPr/>
      </dsp:nvSpPr>
      <dsp:spPr>
        <a:xfrm>
          <a:off x="1658710" y="1077685"/>
          <a:ext cx="3317421" cy="1077685"/>
        </a:xfrm>
        <a:prstGeom prst="trapezoid">
          <a:avLst>
            <a:gd name="adj" fmla="val 769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Technical Electives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Engineering Applications</a:t>
          </a:r>
        </a:p>
      </dsp:txBody>
      <dsp:txXfrm>
        <a:off x="2239259" y="1077685"/>
        <a:ext cx="2156323" cy="1077685"/>
      </dsp:txXfrm>
    </dsp:sp>
    <dsp:sp modelId="{BB7A2B86-6F0E-4E80-8779-1E5B696B0853}">
      <dsp:nvSpPr>
        <dsp:cNvPr id="0" name=""/>
        <dsp:cNvSpPr/>
      </dsp:nvSpPr>
      <dsp:spPr>
        <a:xfrm>
          <a:off x="829355" y="2155371"/>
          <a:ext cx="4976132" cy="1077685"/>
        </a:xfrm>
        <a:prstGeom prst="trapezoid">
          <a:avLst>
            <a:gd name="adj" fmla="val 769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Engineering Science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Courses and Labs</a:t>
          </a:r>
        </a:p>
      </dsp:txBody>
      <dsp:txXfrm>
        <a:off x="1700178" y="2155371"/>
        <a:ext cx="3234485" cy="1077685"/>
      </dsp:txXfrm>
    </dsp:sp>
    <dsp:sp modelId="{8A02C732-D2D7-48D9-AD61-B470721CFB7B}">
      <dsp:nvSpPr>
        <dsp:cNvPr id="0" name=""/>
        <dsp:cNvSpPr/>
      </dsp:nvSpPr>
      <dsp:spPr>
        <a:xfrm>
          <a:off x="0" y="3233057"/>
          <a:ext cx="6634842" cy="1077685"/>
        </a:xfrm>
        <a:prstGeom prst="trapezoid">
          <a:avLst>
            <a:gd name="adj" fmla="val 769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bg1"/>
              </a:solidFill>
            </a:rPr>
            <a:t>Foundation Courses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Math, Science, Communications, Gen Ed, and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baseline="0" dirty="0">
              <a:solidFill>
                <a:schemeClr val="bg1"/>
              </a:solidFill>
            </a:rPr>
            <a:t>Engineering Fundamentals</a:t>
          </a:r>
        </a:p>
      </dsp:txBody>
      <dsp:txXfrm>
        <a:off x="1161097" y="3233057"/>
        <a:ext cx="4312647" cy="1077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6/7/2024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 </a:t>
            </a:r>
            <a:r>
              <a:rPr lang="en-US" dirty="0"/>
              <a:t>While these computer science and computer engineering degrees share similar courses and are both great choices for a strong technology career,  there is a major difference to note.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www.northeastern.edu</a:t>
            </a:r>
            <a:r>
              <a:rPr lang="en-US" dirty="0"/>
              <a:t>/graduate/blog/computer-science-vs-computer-engineering/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Engineering and engineering technology majors are concerned with the full range of technical issues from design, development &amp; theory through construction &amp; operation. However, the engineering majors place more emphasis on the advanced design, development, technical management and theoretical end of this spectrum; while engineering technology majors focus on the manufacturing, routine design, construction and operation end. Because of this difference the engineering majors requires a significantly higher level of training in mathematics. IPFW computer engineers majors earn a minor in mathematics automatically. IPFW civil, electrical, and mechanical engineering majors can earn a minor in mathematics by taking one additional mathematics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6A65A-1D3E-4E0C-8E73-359EA703C8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7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0D1C-8E9A-4CDC-A3F2-5748DFF42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5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  <p:sldLayoutId id="2147483715" r:id="rId8"/>
    <p:sldLayoutId id="2147483716" r:id="rId9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ZoxzX0hro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pfw.edu/wang/ecewebsite/ECEcurriculum/BSCPE_bingo_F2022_v2.pdf" TargetMode="External"/><Relationship Id="rId2" Type="http://schemas.openxmlformats.org/officeDocument/2006/relationships/hyperlink" Target="http://users.pfw.edu/wang/ecewebsite/ECEcurriculum/BSEE_bingo_F2022_v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sers.pfw.edu/wang/ecewebsite/ECEcurriculum/BSCPE_TE_F2022.pdf" TargetMode="External"/><Relationship Id="rId5" Type="http://schemas.openxmlformats.org/officeDocument/2006/relationships/hyperlink" Target="http://users.pfw.edu/wang/ecewebsite/ECEcurriculum/BSEE_TE_F2022_v2.pdf" TargetMode="External"/><Relationship Id="rId4" Type="http://schemas.openxmlformats.org/officeDocument/2006/relationships/hyperlink" Target="http://users.pfw.edu/wang/ecewebsite/ECEcurriculum/2022_2023_G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ieee/" TargetMode="External"/><Relationship Id="rId2" Type="http://schemas.openxmlformats.org/officeDocument/2006/relationships/hyperlink" Target="http://www.ieee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ZTQgLs064" TargetMode="External"/><Relationship Id="rId2" Type="http://schemas.openxmlformats.org/officeDocument/2006/relationships/hyperlink" Target="https://www.youtube.com/watch?v=QQewdCJTcIU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X_42qSofc&amp;t=50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oXZUtyCJ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39B7-911A-9B46-960D-8FD4CEF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1038225"/>
            <a:ext cx="10563225" cy="2946400"/>
          </a:xfrm>
        </p:spPr>
        <p:txBody>
          <a:bodyPr/>
          <a:lstStyle/>
          <a:p>
            <a:r>
              <a:rPr lang="en-US" sz="4800" dirty="0"/>
              <a:t>Electrical engineering </a:t>
            </a:r>
            <a:br>
              <a:rPr lang="en-US" sz="4800" dirty="0"/>
            </a:br>
            <a:r>
              <a:rPr lang="en-US" sz="4800" dirty="0"/>
              <a:t>computer engineering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PURDUE FORT WAYNE</a:t>
            </a:r>
            <a:endParaRPr lang="en-US" sz="6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64BF3-A5AC-C34F-B5DE-12DFE325CA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913" y="4419599"/>
            <a:ext cx="7727949" cy="2247901"/>
          </a:xfrm>
        </p:spPr>
        <p:txBody>
          <a:bodyPr/>
          <a:lstStyle/>
          <a:p>
            <a:r>
              <a:rPr lang="en-US" dirty="0"/>
              <a:t>Guoping Wang, Ph.D. Chair</a:t>
            </a:r>
          </a:p>
          <a:p>
            <a:r>
              <a:rPr lang="en-US" dirty="0"/>
              <a:t>Department of Electrical and Computer Engineering</a:t>
            </a:r>
          </a:p>
          <a:p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wang@pfw.edu</a:t>
            </a:r>
            <a:endParaRPr lang="en-US" dirty="0"/>
          </a:p>
          <a:p>
            <a:r>
              <a:rPr lang="en-US" dirty="0" err="1"/>
              <a:t>pfw.edu</a:t>
            </a:r>
            <a:r>
              <a:rPr lang="en-US" dirty="0"/>
              <a:t>/</a:t>
            </a:r>
            <a:r>
              <a:rPr lang="en-US" dirty="0" err="1"/>
              <a:t>ece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2F46D-3420-42CC-9B5B-A12882D3D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59" y="4324348"/>
            <a:ext cx="2438401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Title: Electrical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Hardware Engineer</a:t>
            </a:r>
          </a:p>
          <a:p>
            <a:r>
              <a:rPr lang="en-US" b="1" dirty="0"/>
              <a:t>Control Engineer</a:t>
            </a:r>
          </a:p>
          <a:p>
            <a:r>
              <a:rPr lang="en-US" b="1" dirty="0"/>
              <a:t>Test Engineer</a:t>
            </a:r>
          </a:p>
          <a:p>
            <a:r>
              <a:rPr lang="en-US" b="1" dirty="0"/>
              <a:t>Network Design Engineer</a:t>
            </a:r>
          </a:p>
          <a:p>
            <a:r>
              <a:rPr lang="en-US" b="1" dirty="0"/>
              <a:t>Signal Processing Engineer</a:t>
            </a:r>
          </a:p>
          <a:p>
            <a:r>
              <a:rPr lang="en-US" b="1" dirty="0"/>
              <a:t>Systems Engineer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Careers for Computer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81150"/>
            <a:ext cx="11344275" cy="5010150"/>
          </a:xfrm>
        </p:spPr>
        <p:txBody>
          <a:bodyPr>
            <a:normAutofit/>
          </a:bodyPr>
          <a:lstStyle/>
          <a:p>
            <a:r>
              <a:rPr lang="en-US" dirty="0"/>
              <a:t>Embedded Computer Engineer </a:t>
            </a:r>
          </a:p>
          <a:p>
            <a:r>
              <a:rPr lang="en-US" dirty="0"/>
              <a:t>Engineer in Signal Processing and </a:t>
            </a:r>
            <a:r>
              <a:rPr lang="en-US"/>
              <a:t>Image processing</a:t>
            </a:r>
            <a:endParaRPr lang="en-US" dirty="0"/>
          </a:p>
          <a:p>
            <a:r>
              <a:rPr lang="en-US" dirty="0"/>
              <a:t>Industrial Control, Testing and Measurement</a:t>
            </a:r>
            <a:endParaRPr lang="en-US" b="1" dirty="0"/>
          </a:p>
          <a:p>
            <a:r>
              <a:rPr lang="en-US" dirty="0"/>
              <a:t>Robotic Engineer</a:t>
            </a:r>
          </a:p>
          <a:p>
            <a:r>
              <a:rPr lang="en-US" dirty="0"/>
              <a:t>Design Implement an Internet of Things network to fast, efficient network</a:t>
            </a:r>
          </a:p>
          <a:p>
            <a:r>
              <a:rPr lang="en-US" dirty="0"/>
              <a:t>Implement and Design a </a:t>
            </a:r>
            <a:r>
              <a:rPr lang="en-US" b="1" dirty="0"/>
              <a:t>Machine Learning </a:t>
            </a:r>
            <a:r>
              <a:rPr lang="en-US" dirty="0"/>
              <a:t>network to make things smarter.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Careers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3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Title: Computer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Advanced Automation and Robotic Systems Engineer</a:t>
            </a:r>
          </a:p>
          <a:p>
            <a:r>
              <a:rPr lang="en-US" b="1" dirty="0"/>
              <a:t>Computer Application Engineer</a:t>
            </a:r>
          </a:p>
          <a:p>
            <a:r>
              <a:rPr lang="en-US" b="1" dirty="0"/>
              <a:t>Computer Network Architect</a:t>
            </a:r>
          </a:p>
          <a:p>
            <a:r>
              <a:rPr lang="en-US" b="1" dirty="0"/>
              <a:t>Computer Programmer</a:t>
            </a:r>
          </a:p>
          <a:p>
            <a:r>
              <a:rPr lang="en-US" b="1" dirty="0"/>
              <a:t>Computer Systems Analyst</a:t>
            </a:r>
          </a:p>
          <a:p>
            <a:r>
              <a:rPr lang="en-US" b="1" dirty="0"/>
              <a:t>Embedded Systems Engineer</a:t>
            </a:r>
          </a:p>
          <a:p>
            <a:r>
              <a:rPr lang="en-US" b="1" dirty="0"/>
              <a:t>Systems Engineer</a:t>
            </a:r>
          </a:p>
          <a:p>
            <a:r>
              <a:rPr lang="en-US" b="1" dirty="0"/>
              <a:t>Test Engineer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for Electrical/Computer Engr?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Math, Physics, One-year high school chemistry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AP AB, BC can be counted in college credits: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AP PHYSICS </a:t>
            </a:r>
            <a:r>
              <a:rPr lang="en-US" dirty="0"/>
              <a:t>Mechanics, </a:t>
            </a:r>
            <a:r>
              <a:rPr lang="en-US" dirty="0" err="1"/>
              <a:t>E&amp;M</a:t>
            </a:r>
            <a:r>
              <a:rPr lang="en-US" sz="3600" dirty="0"/>
              <a:t> can also counted as college credits.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STEM activities in high school, such as Robotics, First Lego/FTC/FRC,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Get some inexpensive electronic/programming kits to play at home, such as Raspberry Pi, Arduino kits, SNAP circuit, etc.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be afraid of trying.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58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800100"/>
            <a:ext cx="10972800" cy="976086"/>
          </a:xfrm>
        </p:spPr>
        <p:txBody>
          <a:bodyPr>
            <a:normAutofit/>
          </a:bodyPr>
          <a:lstStyle/>
          <a:p>
            <a:r>
              <a:rPr lang="en-US" dirty="0"/>
              <a:t>Fun stuffs of ECE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03" y="2352674"/>
            <a:ext cx="10921129" cy="34389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For Electrical and Computer Engineers, you will actually </a:t>
            </a:r>
            <a:r>
              <a:rPr lang="en-US" sz="3600" dirty="0">
                <a:solidFill>
                  <a:srgbClr val="00B050"/>
                </a:solidFill>
              </a:rPr>
              <a:t>design/build/test </a:t>
            </a:r>
            <a:r>
              <a:rPr lang="en-US" sz="3600" dirty="0"/>
              <a:t>products using math/physics knowledge, such as in signal processing, communication, radar system, computer hardware and software etc</a:t>
            </a:r>
            <a:r>
              <a:rPr lang="en-US" dirty="0"/>
              <a:t>., not just purely do the programming in front of the computer.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0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/>
          </a:bodyPr>
          <a:lstStyle/>
          <a:p>
            <a:r>
              <a:rPr lang="en-US" dirty="0"/>
              <a:t>Our engineering (Purdue University Fort Wayne) </a:t>
            </a:r>
            <a:r>
              <a:rPr lang="en-US"/>
              <a:t>ranks </a:t>
            </a:r>
            <a:r>
              <a:rPr lang="en-US">
                <a:solidFill>
                  <a:srgbClr val="00B050"/>
                </a:solidFill>
              </a:rPr>
              <a:t>#40 </a:t>
            </a:r>
            <a:r>
              <a:rPr lang="en-US" dirty="0">
                <a:solidFill>
                  <a:schemeClr val="tx1"/>
                </a:solidFill>
              </a:rPr>
              <a:t>(no doctorate) </a:t>
            </a:r>
            <a:r>
              <a:rPr lang="en-US" dirty="0"/>
              <a:t>nationally by US News and World Report.</a:t>
            </a:r>
          </a:p>
          <a:p>
            <a:r>
              <a:rPr lang="en-US" dirty="0"/>
              <a:t>Bachelor of Sciences in Electrical Engineering (BSEE), Computer Engineering (BSCPE)</a:t>
            </a:r>
          </a:p>
          <a:p>
            <a:r>
              <a:rPr lang="en-US" dirty="0"/>
              <a:t>MSE (Master of Science in Engineering) in Electrical/Computer/Systems Engineering</a:t>
            </a:r>
          </a:p>
          <a:p>
            <a:r>
              <a:rPr lang="en-US" dirty="0"/>
              <a:t>4+1 combined BS/</a:t>
            </a:r>
            <a:r>
              <a:rPr lang="en-US" dirty="0" err="1"/>
              <a:t>MSE</a:t>
            </a:r>
            <a:r>
              <a:rPr lang="en-US" dirty="0"/>
              <a:t> degree programs</a:t>
            </a:r>
          </a:p>
          <a:p>
            <a:r>
              <a:rPr lang="en-US" dirty="0"/>
              <a:t>Minors in Math/Computer Science/Physics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1950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07537" y="753357"/>
            <a:ext cx="8080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>
            <a:graphicFrameLocks noChangeAspect="1"/>
          </p:cNvGraphicFramePr>
          <p:nvPr/>
        </p:nvGraphicFramePr>
        <p:xfrm>
          <a:off x="2596243" y="1028701"/>
          <a:ext cx="6634843" cy="431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933434" y="2033516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/>
          <p:cNvSpPr/>
          <p:nvPr/>
        </p:nvSpPr>
        <p:spPr>
          <a:xfrm>
            <a:off x="7581306" y="1806623"/>
            <a:ext cx="3772494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Undergraduate</a:t>
            </a:r>
          </a:p>
          <a:p>
            <a:pPr algn="ctr" defTabSz="457200"/>
            <a:r>
              <a:rPr lang="en-US" sz="2400" b="1" dirty="0">
                <a:solidFill>
                  <a:schemeClr val="tx1"/>
                </a:solidFill>
              </a:rPr>
              <a:t>Research</a:t>
            </a:r>
          </a:p>
        </p:txBody>
      </p:sp>
      <p:sp>
        <p:nvSpPr>
          <p:cNvPr id="10" name="Oval 9"/>
          <p:cNvSpPr/>
          <p:nvPr/>
        </p:nvSpPr>
        <p:spPr>
          <a:xfrm>
            <a:off x="1824252" y="1806623"/>
            <a:ext cx="2786443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Co-op or</a:t>
            </a:r>
          </a:p>
          <a:p>
            <a:pPr algn="ctr" defTabSz="457200"/>
            <a:r>
              <a:rPr lang="en-US" sz="2800" dirty="0">
                <a:solidFill>
                  <a:schemeClr val="tx1"/>
                </a:solidFill>
              </a:rPr>
              <a:t>Internship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028" y="4732173"/>
            <a:ext cx="1819656" cy="1612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44239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8680"/>
            <a:ext cx="12192000" cy="513761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pfw.edu/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charset="0"/>
              </a:rPr>
              <a:t>ece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E912-EF84-45FB-AB35-41375486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0" y="676275"/>
            <a:ext cx="120586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4267200" y="76200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What we can offer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57300" y="276225"/>
            <a:ext cx="10287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Electrical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Computer Engineering B.S.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Dual degree of Electrical Engineering &amp; Computer Engineering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Major and Minor in Math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Minor in Computer Science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5-yr combined B.S. and M.S.E. degree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M.S.E. degree program </a:t>
            </a:r>
          </a:p>
        </p:txBody>
      </p:sp>
    </p:spTree>
    <p:extLst>
      <p:ext uri="{BB962C8B-B14F-4D97-AF65-F5344CB8AC3E}">
        <p14:creationId xmlns:p14="http://schemas.microsoft.com/office/powerpoint/2010/main" val="120432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981200" y="512802"/>
            <a:ext cx="90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Arial" panose="020B0604020202020204" pitchFamily="34" charset="0"/>
              </a:rPr>
              <a:t>Electrical/Computer Engineering Curriculum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10287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Bingo sheet, </a:t>
            </a:r>
            <a:r>
              <a:rPr lang="en-US" altLang="en-US" sz="4000" dirty="0">
                <a:hlinkClick r:id="rId2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3"/>
              </a:rPr>
              <a:t>CPE</a:t>
            </a:r>
            <a:endParaRPr lang="en-US" altLang="en-US" sz="4000" dirty="0"/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General Education courses (</a:t>
            </a:r>
            <a:r>
              <a:rPr lang="en-US" altLang="en-US" sz="4000" dirty="0">
                <a:hlinkClick r:id="rId4"/>
              </a:rPr>
              <a:t>B5 and B6</a:t>
            </a:r>
            <a:r>
              <a:rPr lang="en-US" altLang="en-US" sz="4000" dirty="0"/>
              <a:t>)</a:t>
            </a:r>
          </a:p>
          <a:p>
            <a:pPr marL="742950" indent="-742950">
              <a:buAutoNum type="arabicParenR"/>
              <a:defRPr/>
            </a:pPr>
            <a:r>
              <a:rPr lang="en-US" altLang="en-US" sz="4000" dirty="0"/>
              <a:t>Technical Electives (Groups 1 and 2), </a:t>
            </a:r>
            <a:r>
              <a:rPr lang="en-US" altLang="en-US" sz="4000" dirty="0">
                <a:hlinkClick r:id="rId5"/>
              </a:rPr>
              <a:t>EE</a:t>
            </a:r>
            <a:r>
              <a:rPr lang="en-US" altLang="en-US" sz="4000" dirty="0"/>
              <a:t>, </a:t>
            </a:r>
            <a:r>
              <a:rPr lang="en-US" altLang="en-US" sz="4000" dirty="0">
                <a:hlinkClick r:id="rId6"/>
              </a:rPr>
              <a:t>CPE</a:t>
            </a:r>
            <a:endParaRPr lang="en-US" altLang="en-US" sz="4000" dirty="0"/>
          </a:p>
          <a:p>
            <a:pPr>
              <a:defRPr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2190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CHAIR, senior ADMIN ASSISTANT, academic advisor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1026" name="Picture 2" descr="Headshot of Guoping Wang">
            <a:extLst>
              <a:ext uri="{FF2B5EF4-FFF2-40B4-BE49-F238E27FC236}">
                <a16:creationId xmlns:a16="http://schemas.microsoft.com/office/drawing/2014/main" id="{77FFCA30-F5A6-4A8D-9DF8-AA10D46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4E2B0E-2CE0-4DC0-9A01-3C026ED8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" y="5178970"/>
            <a:ext cx="4257675" cy="1133475"/>
          </a:xfrm>
          <a:prstGeom prst="rect">
            <a:avLst/>
          </a:prstGeom>
        </p:spPr>
      </p:pic>
      <p:pic>
        <p:nvPicPr>
          <p:cNvPr id="1030" name="Picture 6" descr="Adam Papp">
            <a:extLst>
              <a:ext uri="{FF2B5EF4-FFF2-40B4-BE49-F238E27FC236}">
                <a16:creationId xmlns:a16="http://schemas.microsoft.com/office/drawing/2014/main" id="{EDEB9BC4-D23B-4ED7-BE33-739B90A1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2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4E06F-C85C-438A-A99A-7043E84D3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720" y="5198019"/>
            <a:ext cx="2952750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B1AC7-AB92-4F4B-B149-1A251F0E4E77}"/>
              </a:ext>
            </a:extLst>
          </p:cNvPr>
          <p:cNvSpPr txBox="1"/>
          <p:nvPr/>
        </p:nvSpPr>
        <p:spPr>
          <a:xfrm>
            <a:off x="4381500" y="5198019"/>
            <a:ext cx="2952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Kathy Pifko</a:t>
            </a:r>
          </a:p>
          <a:p>
            <a:r>
              <a:rPr lang="en-US" sz="1800" dirty="0">
                <a:solidFill>
                  <a:srgbClr val="BF5700"/>
                </a:solidFill>
              </a:rPr>
              <a:t>Administrative Assistant</a:t>
            </a:r>
          </a:p>
          <a:p>
            <a:r>
              <a:rPr lang="en-US" sz="1400" dirty="0"/>
              <a:t>260-481-6362  kpifko@pfw.edu</a:t>
            </a:r>
          </a:p>
          <a:p>
            <a:endParaRPr lang="en-US" sz="1800" dirty="0"/>
          </a:p>
        </p:txBody>
      </p:sp>
      <p:pic>
        <p:nvPicPr>
          <p:cNvPr id="8" name="Picture 2" descr="Kathy Pifko">
            <a:extLst>
              <a:ext uri="{FF2B5EF4-FFF2-40B4-BE49-F238E27FC236}">
                <a16:creationId xmlns:a16="http://schemas.microsoft.com/office/drawing/2014/main" id="{CC3DFE06-6C00-4B21-A240-D12D4988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9750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4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Co-op, short for cooperative education, is a program that balances classroom theory with periods of practical, hands-on experience prior to graduation. Through the co-op program, students are able to alternate academic study with full-time employment, gaining practical experience in their field of study.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Academic Internship: Students will be working at least half-time and can still be a full-time student. However, we strongly advise students not to take many credit hours as a full-time student.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1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3" y="42817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ECE Co-Op &amp; Internship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Our co-op industrial partners: Regal </a:t>
            </a:r>
            <a:r>
              <a:rPr lang="en-US"/>
              <a:t>Nexnord, </a:t>
            </a:r>
            <a:r>
              <a:rPr lang="en-US" dirty="0"/>
              <a:t>Nidec, GM, </a:t>
            </a:r>
            <a:r>
              <a:rPr lang="en-US" dirty="0" err="1"/>
              <a:t>L&amp;W</a:t>
            </a:r>
            <a:r>
              <a:rPr lang="en-US" dirty="0"/>
              <a:t> Engineering, Raytheon, </a:t>
            </a:r>
            <a:r>
              <a:rPr lang="en-US" dirty="0" err="1"/>
              <a:t>L3Harris</a:t>
            </a:r>
            <a:r>
              <a:rPr lang="en-US" dirty="0"/>
              <a:t>, etc. and many others. Any industrials can participate in PFW ECE co-op program and internship program.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2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38225"/>
            <a:ext cx="10972800" cy="54483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Institute of Electrical and Electronic Engineers   </a:t>
            </a:r>
            <a:r>
              <a:rPr lang="en-US" sz="3200" dirty="0">
                <a:hlinkClick r:id="rId2"/>
              </a:rPr>
              <a:t>www.ieee.org</a:t>
            </a:r>
            <a:endParaRPr lang="en-US" sz="3200" dirty="0"/>
          </a:p>
          <a:p>
            <a:r>
              <a:rPr lang="en-US" sz="3200" dirty="0"/>
              <a:t>The worlds largest technical professional society, with a worldwide membership of more than 400,000 electrical, electronics, computer engineers and computer scientists in approximately 160 countries. </a:t>
            </a:r>
          </a:p>
          <a:p>
            <a:r>
              <a:rPr lang="en-US" sz="3200" dirty="0"/>
              <a:t>IEEE mission: IEEE’s core purpose is to foster technological innovation and excellence for the benefit of humanity. </a:t>
            </a:r>
          </a:p>
          <a:p>
            <a:r>
              <a:rPr lang="en-US" sz="3200" dirty="0"/>
              <a:t>IEEE and its members inspire a global community through IEEE’s highly cited publications, conferences, technology standards, and professional and educational activities. </a:t>
            </a:r>
          </a:p>
          <a:p>
            <a:r>
              <a:rPr lang="en-US" sz="3200" dirty="0"/>
              <a:t>IEEE PFW Student Chapter  - </a:t>
            </a:r>
            <a:r>
              <a:rPr lang="en-US" sz="3200" dirty="0">
                <a:hlinkClick r:id="rId3"/>
              </a:rPr>
              <a:t>http://www.etcs.pfw.edu/~ieee/</a:t>
            </a:r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8" y="66675"/>
            <a:ext cx="218814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9588E1-4D17-42AD-B708-668E10A49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72" y="-4763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Professional talk</a:t>
            </a:r>
          </a:p>
          <a:p>
            <a:r>
              <a:rPr lang="en-US" sz="3600" dirty="0"/>
              <a:t>Plant tour – BAE systems, Raytheon, </a:t>
            </a:r>
            <a:r>
              <a:rPr lang="en-US" sz="3600" dirty="0" err="1"/>
              <a:t>Attero</a:t>
            </a:r>
            <a:r>
              <a:rPr lang="en-US" sz="3600" dirty="0"/>
              <a:t> Tech plant tour</a:t>
            </a:r>
          </a:p>
          <a:p>
            <a:r>
              <a:rPr lang="en-US" sz="3600" dirty="0"/>
              <a:t>Career talk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pic>
        <p:nvPicPr>
          <p:cNvPr id="2050" name="Picture 2" descr="IEEE - Advancing Technology for Hum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6675"/>
            <a:ext cx="3273729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3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9563-E50F-4FAD-9CAE-C4CACE642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Society of Women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EED87-7D7F-4CDC-9E9C-E1EEBE680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Purdue University Fort Wayne</a:t>
            </a:r>
          </a:p>
          <a:p>
            <a:pPr marL="742950" indent="-742950" algn="l">
              <a:buAutoNum type="arabicPeriod"/>
            </a:pPr>
            <a:r>
              <a:rPr lang="en-US" dirty="0"/>
              <a:t>Opportunity Fair</a:t>
            </a:r>
          </a:p>
          <a:p>
            <a:pPr marL="742950" indent="-742950" algn="l">
              <a:buAutoNum type="arabicPeriod"/>
            </a:pPr>
            <a:r>
              <a:rPr lang="en-US" dirty="0"/>
              <a:t>Picnic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FA812-768D-4CE7-BBB2-8A98C9E1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562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0-waterfurnace_pfwtour_2020">
            <a:extLst>
              <a:ext uri="{FF2B5EF4-FFF2-40B4-BE49-F238E27FC236}">
                <a16:creationId xmlns:a16="http://schemas.microsoft.com/office/drawing/2014/main" id="{6C007998-2B79-4D5C-BF6E-70F993FBA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FB430-795B-4544-9703-2EB69B5202BF}"/>
              </a:ext>
            </a:extLst>
          </p:cNvPr>
          <p:cNvSpPr txBox="1"/>
          <p:nvPr/>
        </p:nvSpPr>
        <p:spPr>
          <a:xfrm>
            <a:off x="6095206" y="87197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 Furnace Plant Tour</a:t>
            </a:r>
          </a:p>
        </p:txBody>
      </p:sp>
    </p:spTree>
    <p:extLst>
      <p:ext uri="{BB962C8B-B14F-4D97-AF65-F5344CB8AC3E}">
        <p14:creationId xmlns:p14="http://schemas.microsoft.com/office/powerpoint/2010/main" val="13405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-01-24-attero-tech-plant-tour">
            <a:extLst>
              <a:ext uri="{FF2B5EF4-FFF2-40B4-BE49-F238E27FC236}">
                <a16:creationId xmlns:a16="http://schemas.microsoft.com/office/drawing/2014/main" id="{4F57F69C-7D01-4359-A097-08690A7AA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CEF9E-FAD9-420D-91FA-5827C5F3D398}"/>
              </a:ext>
            </a:extLst>
          </p:cNvPr>
          <p:cNvSpPr txBox="1"/>
          <p:nvPr/>
        </p:nvSpPr>
        <p:spPr>
          <a:xfrm>
            <a:off x="8124963" y="78053"/>
            <a:ext cx="3804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QSC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Plant Tour</a:t>
            </a:r>
          </a:p>
        </p:txBody>
      </p:sp>
    </p:spTree>
    <p:extLst>
      <p:ext uri="{BB962C8B-B14F-4D97-AF65-F5344CB8AC3E}">
        <p14:creationId xmlns:p14="http://schemas.microsoft.com/office/powerpoint/2010/main" val="4137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-swe-img_0466">
            <a:extLst>
              <a:ext uri="{FF2B5EF4-FFF2-40B4-BE49-F238E27FC236}">
                <a16:creationId xmlns:a16="http://schemas.microsoft.com/office/drawing/2014/main" id="{33DAD426-276D-449C-B86C-4084F1D02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0"/>
            <a:ext cx="5143500" cy="6858000"/>
          </a:xfrm>
          <a:prstGeom prst="rect">
            <a:avLst/>
          </a:prstGeom>
        </p:spPr>
      </p:pic>
      <p:pic>
        <p:nvPicPr>
          <p:cNvPr id="5" name="Picture 4" descr="2021-swe-img_0482">
            <a:extLst>
              <a:ext uri="{FF2B5EF4-FFF2-40B4-BE49-F238E27FC236}">
                <a16:creationId xmlns:a16="http://schemas.microsoft.com/office/drawing/2014/main" id="{E7BFBEAB-4BE3-455E-B110-0374DC527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79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40AF4-CE6E-4741-928B-6FE1D06B682A}"/>
              </a:ext>
            </a:extLst>
          </p:cNvPr>
          <p:cNvSpPr txBox="1"/>
          <p:nvPr/>
        </p:nvSpPr>
        <p:spPr>
          <a:xfrm>
            <a:off x="7787670" y="165352"/>
            <a:ext cx="4145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SWE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Picnic</a:t>
            </a:r>
          </a:p>
        </p:txBody>
      </p:sp>
    </p:spTree>
    <p:extLst>
      <p:ext uri="{BB962C8B-B14F-4D97-AF65-F5344CB8AC3E}">
        <p14:creationId xmlns:p14="http://schemas.microsoft.com/office/powerpoint/2010/main" val="215829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02">
            <a:extLst>
              <a:ext uri="{FF2B5EF4-FFF2-40B4-BE49-F238E27FC236}">
                <a16:creationId xmlns:a16="http://schemas.microsoft.com/office/drawing/2014/main" id="{4325115B-60B2-40E4-A8C7-C21771C23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04">
            <a:extLst>
              <a:ext uri="{FF2B5EF4-FFF2-40B4-BE49-F238E27FC236}">
                <a16:creationId xmlns:a16="http://schemas.microsoft.com/office/drawing/2014/main" id="{CD6B1586-9726-4F90-95AD-9449F26B6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457200"/>
            <a:ext cx="4165600" cy="2857500"/>
          </a:xfrm>
          <a:prstGeom prst="rect">
            <a:avLst/>
          </a:prstGeom>
        </p:spPr>
      </p:pic>
      <p:pic>
        <p:nvPicPr>
          <p:cNvPr id="7" name="Picture 6" descr="etcsopportunityfairjw007">
            <a:extLst>
              <a:ext uri="{FF2B5EF4-FFF2-40B4-BE49-F238E27FC236}">
                <a16:creationId xmlns:a16="http://schemas.microsoft.com/office/drawing/2014/main" id="{5A6B947E-663F-4D4D-85A0-03602B079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09">
            <a:extLst>
              <a:ext uri="{FF2B5EF4-FFF2-40B4-BE49-F238E27FC236}">
                <a16:creationId xmlns:a16="http://schemas.microsoft.com/office/drawing/2014/main" id="{13C4D677-1580-498E-9C1C-49AE88421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79E2F-BBA8-4C55-800E-9ECD4CD43FFD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407407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csopportunityfairjw011">
            <a:extLst>
              <a:ext uri="{FF2B5EF4-FFF2-40B4-BE49-F238E27FC236}">
                <a16:creationId xmlns:a16="http://schemas.microsoft.com/office/drawing/2014/main" id="{3280C292-0C78-481A-8B58-3C2ED85AE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457200"/>
            <a:ext cx="4283075" cy="2857500"/>
          </a:xfrm>
          <a:prstGeom prst="rect">
            <a:avLst/>
          </a:prstGeom>
        </p:spPr>
      </p:pic>
      <p:pic>
        <p:nvPicPr>
          <p:cNvPr id="5" name="Picture 4" descr="etcsopportunityfairjw020">
            <a:extLst>
              <a:ext uri="{FF2B5EF4-FFF2-40B4-BE49-F238E27FC236}">
                <a16:creationId xmlns:a16="http://schemas.microsoft.com/office/drawing/2014/main" id="{09BB2E63-CB37-4910-B66A-CA17D616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457200"/>
            <a:ext cx="4283075" cy="2857500"/>
          </a:xfrm>
          <a:prstGeom prst="rect">
            <a:avLst/>
          </a:prstGeom>
        </p:spPr>
      </p:pic>
      <p:pic>
        <p:nvPicPr>
          <p:cNvPr id="7" name="Picture 6" descr="etcsopportunityfairjw022">
            <a:extLst>
              <a:ext uri="{FF2B5EF4-FFF2-40B4-BE49-F238E27FC236}">
                <a16:creationId xmlns:a16="http://schemas.microsoft.com/office/drawing/2014/main" id="{BEEAAF8E-EF7C-4FC2-B877-C233672A0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3543300"/>
            <a:ext cx="4283075" cy="2857500"/>
          </a:xfrm>
          <a:prstGeom prst="rect">
            <a:avLst/>
          </a:prstGeom>
        </p:spPr>
      </p:pic>
      <p:pic>
        <p:nvPicPr>
          <p:cNvPr id="9" name="Picture 8" descr="etcsopportunityfairjw023">
            <a:extLst>
              <a:ext uri="{FF2B5EF4-FFF2-40B4-BE49-F238E27FC236}">
                <a16:creationId xmlns:a16="http://schemas.microsoft.com/office/drawing/2014/main" id="{2815A8AB-407F-45B0-B804-7F01B8D20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63" y="3543300"/>
            <a:ext cx="4283075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474D0-DF44-4498-9FF5-A3D6D252A9C4}"/>
              </a:ext>
            </a:extLst>
          </p:cNvPr>
          <p:cNvSpPr txBox="1"/>
          <p:nvPr/>
        </p:nvSpPr>
        <p:spPr>
          <a:xfrm>
            <a:off x="6888163" y="103257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Opportunity Fair</a:t>
            </a:r>
          </a:p>
        </p:txBody>
      </p:sp>
    </p:spTree>
    <p:extLst>
      <p:ext uri="{BB962C8B-B14F-4D97-AF65-F5344CB8AC3E}">
        <p14:creationId xmlns:p14="http://schemas.microsoft.com/office/powerpoint/2010/main" val="281702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1280" y="180430"/>
            <a:ext cx="594472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ECE faculty</a:t>
            </a: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</a:endParaRPr>
          </a:p>
        </p:txBody>
      </p:sp>
      <p:pic>
        <p:nvPicPr>
          <p:cNvPr id="2" name="Picture 2" descr="Bin Chen">
            <a:extLst>
              <a:ext uri="{FF2B5EF4-FFF2-40B4-BE49-F238E27FC236}">
                <a16:creationId xmlns:a16="http://schemas.microsoft.com/office/drawing/2014/main" id="{8660CF24-D558-4440-BE84-EF26FFA5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ao Chen">
            <a:extLst>
              <a:ext uri="{FF2B5EF4-FFF2-40B4-BE49-F238E27FC236}">
                <a16:creationId xmlns:a16="http://schemas.microsoft.com/office/drawing/2014/main" id="{F033FBC7-A3FD-4BFB-BE5C-D2268FC0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adshot of David Cochran">
            <a:extLst>
              <a:ext uri="{FF2B5EF4-FFF2-40B4-BE49-F238E27FC236}">
                <a16:creationId xmlns:a16="http://schemas.microsoft.com/office/drawing/2014/main" id="{88B962A4-7AC4-4CB6-95A8-7249A8783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723901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or Cooklev">
            <a:extLst>
              <a:ext uri="{FF2B5EF4-FFF2-40B4-BE49-F238E27FC236}">
                <a16:creationId xmlns:a16="http://schemas.microsoft.com/office/drawing/2014/main" id="{AF279220-8001-47E5-9D27-9BDB4C13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ry Falk">
            <a:extLst>
              <a:ext uri="{FF2B5EF4-FFF2-40B4-BE49-F238E27FC236}">
                <a16:creationId xmlns:a16="http://schemas.microsoft.com/office/drawing/2014/main" id="{78A50B43-7BC5-4538-A96B-DB023D21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16" y="723900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mes Isaacs">
            <a:extLst>
              <a:ext uri="{FF2B5EF4-FFF2-40B4-BE49-F238E27FC236}">
                <a16:creationId xmlns:a16="http://schemas.microsoft.com/office/drawing/2014/main" id="{3205CECD-5DBD-4E3A-9BEC-0A8FB5C4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anfei Liu">
            <a:extLst>
              <a:ext uri="{FF2B5EF4-FFF2-40B4-BE49-F238E27FC236}">
                <a16:creationId xmlns:a16="http://schemas.microsoft.com/office/drawing/2014/main" id="{55C098B3-ADF5-429F-85E8-C6989348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498772"/>
            <a:ext cx="2066926" cy="17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lizabeth Thompson">
            <a:extLst>
              <a:ext uri="{FF2B5EF4-FFF2-40B4-BE49-F238E27FC236}">
                <a16:creationId xmlns:a16="http://schemas.microsoft.com/office/drawing/2014/main" id="{336C4536-487C-412C-80D3-0981BF51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laudio Freitas">
            <a:extLst>
              <a:ext uri="{FF2B5EF4-FFF2-40B4-BE49-F238E27FC236}">
                <a16:creationId xmlns:a16="http://schemas.microsoft.com/office/drawing/2014/main" id="{F63886A1-8087-4E76-9731-2AE79E0A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498772"/>
            <a:ext cx="2066925" cy="175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E0461-4704-48D1-8AED-262C3DE5A80A}"/>
              </a:ext>
            </a:extLst>
          </p:cNvPr>
          <p:cNvSpPr txBox="1"/>
          <p:nvPr/>
        </p:nvSpPr>
        <p:spPr>
          <a:xfrm>
            <a:off x="151280" y="2771775"/>
            <a:ext cx="11550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Bin Chen       Dr. Chao Chen    Dr. D. Cochran     Dr. T. Cooklev     Dr. Perry Falk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237D2-15FE-4986-8455-0245743CFE45}"/>
              </a:ext>
            </a:extLst>
          </p:cNvPr>
          <p:cNvSpPr txBox="1"/>
          <p:nvPr/>
        </p:nvSpPr>
        <p:spPr>
          <a:xfrm>
            <a:off x="151278" y="5581650"/>
            <a:ext cx="1211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J. Isaacs       Dr. Yanfei Liu       Dr. E. Thompson  Dr. C. Freitas      Dr. </a:t>
            </a:r>
            <a:r>
              <a:rPr lang="en-US" sz="2400" dirty="0" err="1"/>
              <a:t>Antian</a:t>
            </a:r>
            <a:r>
              <a:rPr lang="en-US" sz="24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08960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1">
            <a:extLst>
              <a:ext uri="{FF2B5EF4-FFF2-40B4-BE49-F238E27FC236}">
                <a16:creationId xmlns:a16="http://schemas.microsoft.com/office/drawing/2014/main" id="{E8A2F980-EC14-4A92-911D-4916CE194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401F0-5173-44D4-8FCE-3A63F8977917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214001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-03-31-ieee-pic2">
            <a:extLst>
              <a:ext uri="{FF2B5EF4-FFF2-40B4-BE49-F238E27FC236}">
                <a16:creationId xmlns:a16="http://schemas.microsoft.com/office/drawing/2014/main" id="{5674E669-E370-478E-B101-D8CB9F278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2DA36-D445-43A5-8A49-0ECBA98989C9}"/>
              </a:ext>
            </a:extLst>
          </p:cNvPr>
          <p:cNvSpPr txBox="1"/>
          <p:nvPr/>
        </p:nvSpPr>
        <p:spPr>
          <a:xfrm>
            <a:off x="6890523" y="96341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ECE Guest Talk</a:t>
            </a:r>
          </a:p>
        </p:txBody>
      </p:sp>
    </p:spTree>
    <p:extLst>
      <p:ext uri="{BB962C8B-B14F-4D97-AF65-F5344CB8AC3E}">
        <p14:creationId xmlns:p14="http://schemas.microsoft.com/office/powerpoint/2010/main" val="56260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21105"/>
            <a:ext cx="11430000" cy="3931920"/>
          </a:xfrm>
        </p:spPr>
        <p:txBody>
          <a:bodyPr>
            <a:normAutofit/>
          </a:bodyPr>
          <a:lstStyle/>
          <a:p>
            <a:r>
              <a:rPr lang="en-US" sz="4800" dirty="0" err="1"/>
              <a:t>ETCS</a:t>
            </a:r>
            <a:r>
              <a:rPr lang="en-US" sz="4800" dirty="0"/>
              <a:t> LEAD Program</a:t>
            </a:r>
          </a:p>
          <a:p>
            <a:r>
              <a:rPr lang="en-US" sz="4800" dirty="0" err="1"/>
              <a:t>ETCS</a:t>
            </a:r>
            <a:r>
              <a:rPr lang="en-US" sz="4800" dirty="0"/>
              <a:t> Help Center – Tutoring </a:t>
            </a:r>
          </a:p>
          <a:p>
            <a:r>
              <a:rPr lang="en-US" sz="4800" dirty="0"/>
              <a:t>University Tutor</a:t>
            </a:r>
          </a:p>
          <a:p>
            <a:r>
              <a:rPr lang="en-US" sz="4800" dirty="0"/>
              <a:t>pfw.edu/</a:t>
            </a:r>
            <a:r>
              <a:rPr lang="en-US" sz="4800" dirty="0" err="1"/>
              <a:t>ece</a:t>
            </a:r>
            <a:r>
              <a:rPr lang="en-US" sz="4800" dirty="0"/>
              <a:t>  </a:t>
            </a:r>
            <a:r>
              <a:rPr lang="en-US" dirty="0"/>
              <a:t>- most department-related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-95250"/>
            <a:ext cx="6162675" cy="78105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8584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and computer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Electrical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control, signal processing, power electronics, electromagnetic.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what is electrical engineering?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Computer Engineering is a little more focused on </a:t>
            </a:r>
            <a:r>
              <a:rPr lang="en-US" b="1" dirty="0">
                <a:solidFill>
                  <a:srgbClr val="00B050"/>
                </a:solidFill>
              </a:rPr>
              <a:t>computer software and hardware system.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 video,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what is computer engineering?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8269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23900"/>
            <a:ext cx="11772899" cy="857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Computer Engineering vs Computer Science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AA95D5-3704-4BDE-BCDF-DBEFD63E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8" y="1466850"/>
            <a:ext cx="11586972" cy="5285922"/>
          </a:xfrm>
        </p:spPr>
        <p:txBody>
          <a:bodyPr>
            <a:normAutofit/>
          </a:bodyPr>
          <a:lstStyle/>
          <a:p>
            <a:r>
              <a:rPr lang="en-US" dirty="0"/>
              <a:t>Computer science focuses mostly on troubleshooting issues on a </a:t>
            </a:r>
            <a:r>
              <a:rPr lang="en-US" b="1" dirty="0"/>
              <a:t>software level</a:t>
            </a:r>
            <a:r>
              <a:rPr lang="en-US" dirty="0"/>
              <a:t>. Expect to learn different </a:t>
            </a:r>
            <a:r>
              <a:rPr lang="en-US" b="1" dirty="0"/>
              <a:t>programming languages, how to work with operating systems, and how to maintain databases</a:t>
            </a:r>
            <a:r>
              <a:rPr lang="en-US" dirty="0"/>
              <a:t>.</a:t>
            </a:r>
          </a:p>
          <a:p>
            <a:r>
              <a:rPr lang="en-US" dirty="0"/>
              <a:t>Computer engineering focuses on </a:t>
            </a:r>
            <a:r>
              <a:rPr lang="en-US" b="1" dirty="0"/>
              <a:t>solving problems and designing hardware and software interfaces. </a:t>
            </a:r>
            <a:r>
              <a:rPr lang="en-US" dirty="0"/>
              <a:t>Expect some similarities between the degrees and job titles, since computer engineers can </a:t>
            </a:r>
            <a:r>
              <a:rPr lang="en-US" b="1" dirty="0"/>
              <a:t>be responsible for the development and prototyping of software and hardware simultaneously.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7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Computer engineering vs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7375"/>
            <a:ext cx="11191875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science: More focus on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Computer Engineering: More focus on hardware, combination of hardware and software.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Computer Engineering vs Computer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730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23900"/>
            <a:ext cx="10972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Engineering and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E205B-C096-433F-948A-144301C1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2" y="1828799"/>
            <a:ext cx="1005393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wind, solar, and traditional energy systems to </a:t>
            </a:r>
            <a:r>
              <a:rPr lang="en-US" b="1" dirty="0"/>
              <a:t>help provide everyone in the world with electricity</a:t>
            </a:r>
          </a:p>
          <a:p>
            <a:r>
              <a:rPr lang="en-US" dirty="0"/>
              <a:t>Design controls and communications systems to </a:t>
            </a:r>
            <a:r>
              <a:rPr lang="en-US" b="1" dirty="0"/>
              <a:t>help doctors perform surgery with smarter robots</a:t>
            </a:r>
          </a:p>
          <a:p>
            <a:r>
              <a:rPr lang="en-US" dirty="0"/>
              <a:t>Enhance image processing and make better instruments to </a:t>
            </a:r>
            <a:r>
              <a:rPr lang="en-US" b="1" dirty="0"/>
              <a:t>help diagnose and treat diseases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0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C85-F576-416E-A812-EE1CB800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dirty="0"/>
              <a:t>Careers for Electrical Engineers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6106-97C0-4E9E-A9A5-EE56B4AF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2395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computer circuits to </a:t>
            </a:r>
            <a:r>
              <a:rPr lang="en-US" b="1" dirty="0"/>
              <a:t>help speed up networks and processors that run your smartphone and other electronics</a:t>
            </a:r>
          </a:p>
          <a:p>
            <a:r>
              <a:rPr lang="en-US" dirty="0"/>
              <a:t>Improve batteries that </a:t>
            </a:r>
            <a:r>
              <a:rPr lang="en-US" b="1" dirty="0"/>
              <a:t>help power equipment for soldiers and run electric-powered cars</a:t>
            </a:r>
          </a:p>
          <a:p>
            <a:r>
              <a:rPr lang="en-US" b="1" dirty="0"/>
              <a:t>Develop manufacturing, construction and installation standards</a:t>
            </a:r>
          </a:p>
          <a:p>
            <a:r>
              <a:rPr lang="en-US" b="1" dirty="0"/>
              <a:t>Direct the manufacturing, installation and testing of electrical equipment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 err="1"/>
              <a:t>Youtube</a:t>
            </a:r>
            <a:r>
              <a:rPr lang="en-US" dirty="0"/>
              <a:t> video: </a:t>
            </a:r>
            <a:r>
              <a:rPr lang="en-US" dirty="0">
                <a:hlinkClick r:id="rId2"/>
              </a:rPr>
              <a:t>What can you really do as an Electrical Engineer?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3C41-4CF8-473A-A433-2D73ADFA2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bfc4d88-269a-4df1-a1fd-070016b126fa"/>
</p:tagLst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1323</Words>
  <Application>Microsoft Office PowerPoint</Application>
  <PresentationFormat>Widescreen</PresentationFormat>
  <Paragraphs>161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16-9 Cover</vt:lpstr>
      <vt:lpstr>16-9 Basic Black and Gold</vt:lpstr>
      <vt:lpstr>16-9 Basic Dark background</vt:lpstr>
      <vt:lpstr>16-9 Thirds Pictures</vt:lpstr>
      <vt:lpstr>Electrical engineering  computer engineering  PURDUE FORT WAYNE</vt:lpstr>
      <vt:lpstr>PowerPoint Presentation</vt:lpstr>
      <vt:lpstr>PowerPoint Presentation</vt:lpstr>
      <vt:lpstr>Electrical and computer engineering</vt:lpstr>
      <vt:lpstr>Computer Engineering vs Computer Science</vt:lpstr>
      <vt:lpstr>Computer engineering vs Computer Science</vt:lpstr>
      <vt:lpstr>Engineering and Technology</vt:lpstr>
      <vt:lpstr>Careers for Electrical Engineers</vt:lpstr>
      <vt:lpstr>Careers for Electrical Engineers</vt:lpstr>
      <vt:lpstr>Title: Electrical Engineering</vt:lpstr>
      <vt:lpstr>Careers for Computer Engineers</vt:lpstr>
      <vt:lpstr>Title: Computer Engineering</vt:lpstr>
      <vt:lpstr>Prepare for Electrical/Computer Engr?</vt:lpstr>
      <vt:lpstr>Fun stuffs of ECE engineers</vt:lpstr>
      <vt:lpstr>Electrical and computer engineering</vt:lpstr>
      <vt:lpstr>PowerPoint Presentation</vt:lpstr>
      <vt:lpstr>PowerPoint Presentation</vt:lpstr>
      <vt:lpstr>PowerPoint Presentation</vt:lpstr>
      <vt:lpstr>PowerPoint Presentation</vt:lpstr>
      <vt:lpstr>ECE Co-Op &amp; Internship </vt:lpstr>
      <vt:lpstr>ECE Co-Op &amp; Internship </vt:lpstr>
      <vt:lpstr>PowerPoint Presentation</vt:lpstr>
      <vt:lpstr>Activities</vt:lpstr>
      <vt:lpstr>Society of Women Engineers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Guoping Wang</cp:lastModifiedBy>
  <cp:revision>576</cp:revision>
  <cp:lastPrinted>2011-01-24T02:49:42Z</cp:lastPrinted>
  <dcterms:created xsi:type="dcterms:W3CDTF">2011-06-30T15:04:08Z</dcterms:created>
  <dcterms:modified xsi:type="dcterms:W3CDTF">2024-06-07T11:17:48Z</dcterms:modified>
  <cp:category/>
</cp:coreProperties>
</file>