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4"/>
  </p:sldMasterIdLst>
  <p:sldIdLst>
    <p:sldId id="256" r:id="rId5"/>
    <p:sldId id="257" r:id="rId6"/>
    <p:sldId id="258" r:id="rId7"/>
    <p:sldId id="259" r:id="rId8"/>
    <p:sldId id="261" r:id="rId9"/>
    <p:sldId id="262" r:id="rId10"/>
    <p:sldId id="263" r:id="rId11"/>
    <p:sldId id="264" r:id="rId12"/>
    <p:sldId id="277" r:id="rId13"/>
    <p:sldId id="266" r:id="rId14"/>
    <p:sldId id="267" r:id="rId15"/>
    <p:sldId id="275" r:id="rId16"/>
    <p:sldId id="276" r:id="rId17"/>
    <p:sldId id="278" r:id="rId18"/>
    <p:sldId id="282" r:id="rId19"/>
    <p:sldId id="279" r:id="rId20"/>
    <p:sldId id="280" r:id="rId21"/>
    <p:sldId id="281" r:id="rId22"/>
    <p:sldId id="284" r:id="rId23"/>
    <p:sldId id="285" r:id="rId24"/>
    <p:sldId id="288" r:id="rId25"/>
    <p:sldId id="286" r:id="rId26"/>
    <p:sldId id="287" r:id="rId27"/>
    <p:sldId id="291" r:id="rId28"/>
    <p:sldId id="292" r:id="rId29"/>
    <p:sldId id="290" r:id="rId30"/>
    <p:sldId id="293" r:id="rId31"/>
    <p:sldId id="289" r:id="rId32"/>
    <p:sldId id="28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DCCFEC-307F-4801-9770-CA4916A06018}" v="13" dt="2025-03-26T20:51:59.5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E13A35-6AFC-47F7-9447-899C9FF15D90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DCDD431-BEC0-43E9-B045-C56E6D85E8F9}">
      <dgm:prSet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r>
            <a:rPr lang="en-US"/>
            <a:t>Require control to implement measures</a:t>
          </a:r>
        </a:p>
      </dgm:t>
    </dgm:pt>
    <dgm:pt modelId="{6E664828-BCD1-4D36-A3D5-F2DEA173A785}" type="parTrans" cxnId="{D78C857D-9BE7-419A-AD7B-08E2FA9B23F3}">
      <dgm:prSet/>
      <dgm:spPr/>
      <dgm:t>
        <a:bodyPr/>
        <a:lstStyle/>
        <a:p>
          <a:endParaRPr lang="en-US"/>
        </a:p>
      </dgm:t>
    </dgm:pt>
    <dgm:pt modelId="{4493967E-1E16-4863-9D8B-AAFC6868F8E3}" type="sibTrans" cxnId="{D78C857D-9BE7-419A-AD7B-08E2FA9B23F3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66BE3FC1-7436-4BEA-B071-F9077649CA02}">
      <dgm:prSet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en-US"/>
            <a:t>Require control to enforce measures</a:t>
          </a:r>
        </a:p>
      </dgm:t>
    </dgm:pt>
    <dgm:pt modelId="{9695D06A-F565-47E2-BBA0-A88C5E538C07}" type="parTrans" cxnId="{9698AB37-3330-4A53-AEEE-31675B7F0C5E}">
      <dgm:prSet/>
      <dgm:spPr/>
      <dgm:t>
        <a:bodyPr/>
        <a:lstStyle/>
        <a:p>
          <a:endParaRPr lang="en-US"/>
        </a:p>
      </dgm:t>
    </dgm:pt>
    <dgm:pt modelId="{79A0E4C2-B9B5-465D-8D4A-038E7D41EE3A}" type="sibTrans" cxnId="{9698AB37-3330-4A53-AEEE-31675B7F0C5E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F0EFBC93-5160-4C88-8998-26129F737295}">
      <dgm:prSet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r>
            <a:rPr lang="en-US"/>
            <a:t>Require control to either gain/force access, or gain/force cooperation</a:t>
          </a:r>
        </a:p>
      </dgm:t>
    </dgm:pt>
    <dgm:pt modelId="{4661AB3F-09C6-4AB1-8968-AF764C80BAE6}" type="parTrans" cxnId="{D2825854-86DC-4C71-A50B-CDD6A02BC02B}">
      <dgm:prSet/>
      <dgm:spPr/>
      <dgm:t>
        <a:bodyPr/>
        <a:lstStyle/>
        <a:p>
          <a:endParaRPr lang="en-US"/>
        </a:p>
      </dgm:t>
    </dgm:pt>
    <dgm:pt modelId="{68864059-0BE1-46F2-8047-B08FE7C32457}" type="sibTrans" cxnId="{D2825854-86DC-4C71-A50B-CDD6A02BC02B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CC092EF2-3E8F-4628-8197-3962BD762833}" type="pres">
      <dgm:prSet presAssocID="{AAE13A35-6AFC-47F7-9447-899C9FF15D90}" presName="Name0" presStyleCnt="0">
        <dgm:presLayoutVars>
          <dgm:animLvl val="lvl"/>
          <dgm:resizeHandles val="exact"/>
        </dgm:presLayoutVars>
      </dgm:prSet>
      <dgm:spPr/>
    </dgm:pt>
    <dgm:pt modelId="{24812C2E-94E9-455E-808A-D01401B1DC2D}" type="pres">
      <dgm:prSet presAssocID="{CDCDD431-BEC0-43E9-B045-C56E6D85E8F9}" presName="compositeNode" presStyleCnt="0">
        <dgm:presLayoutVars>
          <dgm:bulletEnabled val="1"/>
        </dgm:presLayoutVars>
      </dgm:prSet>
      <dgm:spPr/>
    </dgm:pt>
    <dgm:pt modelId="{5DCA0D5D-7DB3-4783-BB1A-2639EE5CED41}" type="pres">
      <dgm:prSet presAssocID="{CDCDD431-BEC0-43E9-B045-C56E6D85E8F9}" presName="bgRect" presStyleLbl="alignNode1" presStyleIdx="0" presStyleCnt="3"/>
      <dgm:spPr/>
    </dgm:pt>
    <dgm:pt modelId="{2C5DF030-BE0D-48D0-9A26-09568E2B0400}" type="pres">
      <dgm:prSet presAssocID="{4493967E-1E16-4863-9D8B-AAFC6868F8E3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93CA5816-5CB9-4C43-9823-7088583D9D79}" type="pres">
      <dgm:prSet presAssocID="{CDCDD431-BEC0-43E9-B045-C56E6D85E8F9}" presName="nodeRect" presStyleLbl="alignNode1" presStyleIdx="0" presStyleCnt="3">
        <dgm:presLayoutVars>
          <dgm:bulletEnabled val="1"/>
        </dgm:presLayoutVars>
      </dgm:prSet>
      <dgm:spPr/>
    </dgm:pt>
    <dgm:pt modelId="{FE373AB7-739A-4F83-AC23-0E82E25E50CE}" type="pres">
      <dgm:prSet presAssocID="{4493967E-1E16-4863-9D8B-AAFC6868F8E3}" presName="sibTrans" presStyleCnt="0"/>
      <dgm:spPr/>
    </dgm:pt>
    <dgm:pt modelId="{5A2EE4E5-2146-4DE2-87A8-0330ECD6C0F5}" type="pres">
      <dgm:prSet presAssocID="{66BE3FC1-7436-4BEA-B071-F9077649CA02}" presName="compositeNode" presStyleCnt="0">
        <dgm:presLayoutVars>
          <dgm:bulletEnabled val="1"/>
        </dgm:presLayoutVars>
      </dgm:prSet>
      <dgm:spPr/>
    </dgm:pt>
    <dgm:pt modelId="{1A539407-DE53-4300-97A6-68D566B23239}" type="pres">
      <dgm:prSet presAssocID="{66BE3FC1-7436-4BEA-B071-F9077649CA02}" presName="bgRect" presStyleLbl="alignNode1" presStyleIdx="1" presStyleCnt="3"/>
      <dgm:spPr/>
    </dgm:pt>
    <dgm:pt modelId="{F576C626-47AF-448D-AAD1-07240B90E98C}" type="pres">
      <dgm:prSet presAssocID="{79A0E4C2-B9B5-465D-8D4A-038E7D41EE3A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7BC20AD6-B56E-46F1-990E-E3F9BF3A1681}" type="pres">
      <dgm:prSet presAssocID="{66BE3FC1-7436-4BEA-B071-F9077649CA02}" presName="nodeRect" presStyleLbl="alignNode1" presStyleIdx="1" presStyleCnt="3">
        <dgm:presLayoutVars>
          <dgm:bulletEnabled val="1"/>
        </dgm:presLayoutVars>
      </dgm:prSet>
      <dgm:spPr/>
    </dgm:pt>
    <dgm:pt modelId="{74FB2B9A-176F-46DF-9624-8DF8527AF49A}" type="pres">
      <dgm:prSet presAssocID="{79A0E4C2-B9B5-465D-8D4A-038E7D41EE3A}" presName="sibTrans" presStyleCnt="0"/>
      <dgm:spPr/>
    </dgm:pt>
    <dgm:pt modelId="{067D1F51-5BBD-4AEF-8780-4D6200C90A43}" type="pres">
      <dgm:prSet presAssocID="{F0EFBC93-5160-4C88-8998-26129F737295}" presName="compositeNode" presStyleCnt="0">
        <dgm:presLayoutVars>
          <dgm:bulletEnabled val="1"/>
        </dgm:presLayoutVars>
      </dgm:prSet>
      <dgm:spPr/>
    </dgm:pt>
    <dgm:pt modelId="{25F28252-311E-4DCE-A75D-3D825072D7E5}" type="pres">
      <dgm:prSet presAssocID="{F0EFBC93-5160-4C88-8998-26129F737295}" presName="bgRect" presStyleLbl="alignNode1" presStyleIdx="2" presStyleCnt="3"/>
      <dgm:spPr/>
    </dgm:pt>
    <dgm:pt modelId="{1A24E520-3B18-4BEF-880F-492B2A4F00CE}" type="pres">
      <dgm:prSet presAssocID="{68864059-0BE1-46F2-8047-B08FE7C32457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DEEC2755-9C77-474F-BA61-3970F0EDFE62}" type="pres">
      <dgm:prSet presAssocID="{F0EFBC93-5160-4C88-8998-26129F737295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F9FCCE1E-2AE7-4C77-BCFB-7A252AFFED20}" type="presOf" srcId="{F0EFBC93-5160-4C88-8998-26129F737295}" destId="{DEEC2755-9C77-474F-BA61-3970F0EDFE62}" srcOrd="1" destOrd="0" presId="urn:microsoft.com/office/officeart/2016/7/layout/LinearBlockProcessNumbered"/>
    <dgm:cxn modelId="{0CC74323-C2FF-4A3B-9492-7B80C422BEFA}" type="presOf" srcId="{F0EFBC93-5160-4C88-8998-26129F737295}" destId="{25F28252-311E-4DCE-A75D-3D825072D7E5}" srcOrd="0" destOrd="0" presId="urn:microsoft.com/office/officeart/2016/7/layout/LinearBlockProcessNumbered"/>
    <dgm:cxn modelId="{D4B5BB24-C4E2-4841-9A40-2F30D0EF4871}" type="presOf" srcId="{4493967E-1E16-4863-9D8B-AAFC6868F8E3}" destId="{2C5DF030-BE0D-48D0-9A26-09568E2B0400}" srcOrd="0" destOrd="0" presId="urn:microsoft.com/office/officeart/2016/7/layout/LinearBlockProcessNumbered"/>
    <dgm:cxn modelId="{7CE1DF27-4A3C-408D-A22C-7968D2B77C4A}" type="presOf" srcId="{66BE3FC1-7436-4BEA-B071-F9077649CA02}" destId="{7BC20AD6-B56E-46F1-990E-E3F9BF3A1681}" srcOrd="1" destOrd="0" presId="urn:microsoft.com/office/officeart/2016/7/layout/LinearBlockProcessNumbered"/>
    <dgm:cxn modelId="{9698AB37-3330-4A53-AEEE-31675B7F0C5E}" srcId="{AAE13A35-6AFC-47F7-9447-899C9FF15D90}" destId="{66BE3FC1-7436-4BEA-B071-F9077649CA02}" srcOrd="1" destOrd="0" parTransId="{9695D06A-F565-47E2-BBA0-A88C5E538C07}" sibTransId="{79A0E4C2-B9B5-465D-8D4A-038E7D41EE3A}"/>
    <dgm:cxn modelId="{6A90A539-547C-41A1-AD08-65DD44E251C3}" type="presOf" srcId="{AAE13A35-6AFC-47F7-9447-899C9FF15D90}" destId="{CC092EF2-3E8F-4628-8197-3962BD762833}" srcOrd="0" destOrd="0" presId="urn:microsoft.com/office/officeart/2016/7/layout/LinearBlockProcessNumbered"/>
    <dgm:cxn modelId="{D9FD4962-D57E-418A-927D-AC020DBC871A}" type="presOf" srcId="{68864059-0BE1-46F2-8047-B08FE7C32457}" destId="{1A24E520-3B18-4BEF-880F-492B2A4F00CE}" srcOrd="0" destOrd="0" presId="urn:microsoft.com/office/officeart/2016/7/layout/LinearBlockProcessNumbered"/>
    <dgm:cxn modelId="{A1AD4A68-EA5F-4F61-BAF0-ADDEB86E2441}" type="presOf" srcId="{CDCDD431-BEC0-43E9-B045-C56E6D85E8F9}" destId="{5DCA0D5D-7DB3-4783-BB1A-2639EE5CED41}" srcOrd="0" destOrd="0" presId="urn:microsoft.com/office/officeart/2016/7/layout/LinearBlockProcessNumbered"/>
    <dgm:cxn modelId="{D2825854-86DC-4C71-A50B-CDD6A02BC02B}" srcId="{AAE13A35-6AFC-47F7-9447-899C9FF15D90}" destId="{F0EFBC93-5160-4C88-8998-26129F737295}" srcOrd="2" destOrd="0" parTransId="{4661AB3F-09C6-4AB1-8968-AF764C80BAE6}" sibTransId="{68864059-0BE1-46F2-8047-B08FE7C32457}"/>
    <dgm:cxn modelId="{D78C857D-9BE7-419A-AD7B-08E2FA9B23F3}" srcId="{AAE13A35-6AFC-47F7-9447-899C9FF15D90}" destId="{CDCDD431-BEC0-43E9-B045-C56E6D85E8F9}" srcOrd="0" destOrd="0" parTransId="{6E664828-BCD1-4D36-A3D5-F2DEA173A785}" sibTransId="{4493967E-1E16-4863-9D8B-AAFC6868F8E3}"/>
    <dgm:cxn modelId="{309B2F8D-C9C9-48BA-95A7-AA515B3F0354}" type="presOf" srcId="{66BE3FC1-7436-4BEA-B071-F9077649CA02}" destId="{1A539407-DE53-4300-97A6-68D566B23239}" srcOrd="0" destOrd="0" presId="urn:microsoft.com/office/officeart/2016/7/layout/LinearBlockProcessNumbered"/>
    <dgm:cxn modelId="{900872C6-3037-4673-B22B-77456C6EE985}" type="presOf" srcId="{CDCDD431-BEC0-43E9-B045-C56E6D85E8F9}" destId="{93CA5816-5CB9-4C43-9823-7088583D9D79}" srcOrd="1" destOrd="0" presId="urn:microsoft.com/office/officeart/2016/7/layout/LinearBlockProcessNumbered"/>
    <dgm:cxn modelId="{62ED34E7-8E5B-4848-8F1E-AB21DAF0A3D6}" type="presOf" srcId="{79A0E4C2-B9B5-465D-8D4A-038E7D41EE3A}" destId="{F576C626-47AF-448D-AAD1-07240B90E98C}" srcOrd="0" destOrd="0" presId="urn:microsoft.com/office/officeart/2016/7/layout/LinearBlockProcessNumbered"/>
    <dgm:cxn modelId="{68B73268-B535-461A-82D2-C6F017BE58AE}" type="presParOf" srcId="{CC092EF2-3E8F-4628-8197-3962BD762833}" destId="{24812C2E-94E9-455E-808A-D01401B1DC2D}" srcOrd="0" destOrd="0" presId="urn:microsoft.com/office/officeart/2016/7/layout/LinearBlockProcessNumbered"/>
    <dgm:cxn modelId="{8CEE2CB6-F978-4383-9995-3D2BB6AC262F}" type="presParOf" srcId="{24812C2E-94E9-455E-808A-D01401B1DC2D}" destId="{5DCA0D5D-7DB3-4783-BB1A-2639EE5CED41}" srcOrd="0" destOrd="0" presId="urn:microsoft.com/office/officeart/2016/7/layout/LinearBlockProcessNumbered"/>
    <dgm:cxn modelId="{60A6A4B5-F27A-49B1-BFD5-BCAF98665E32}" type="presParOf" srcId="{24812C2E-94E9-455E-808A-D01401B1DC2D}" destId="{2C5DF030-BE0D-48D0-9A26-09568E2B0400}" srcOrd="1" destOrd="0" presId="urn:microsoft.com/office/officeart/2016/7/layout/LinearBlockProcessNumbered"/>
    <dgm:cxn modelId="{0C5A0F68-C5CB-4FF9-B9DC-3181CA79017C}" type="presParOf" srcId="{24812C2E-94E9-455E-808A-D01401B1DC2D}" destId="{93CA5816-5CB9-4C43-9823-7088583D9D79}" srcOrd="2" destOrd="0" presId="urn:microsoft.com/office/officeart/2016/7/layout/LinearBlockProcessNumbered"/>
    <dgm:cxn modelId="{C332EBA1-760C-4CA4-8924-F9B8A64151DD}" type="presParOf" srcId="{CC092EF2-3E8F-4628-8197-3962BD762833}" destId="{FE373AB7-739A-4F83-AC23-0E82E25E50CE}" srcOrd="1" destOrd="0" presId="urn:microsoft.com/office/officeart/2016/7/layout/LinearBlockProcessNumbered"/>
    <dgm:cxn modelId="{4B971F20-5A17-4D2D-8CC7-EAFCA82ED4F6}" type="presParOf" srcId="{CC092EF2-3E8F-4628-8197-3962BD762833}" destId="{5A2EE4E5-2146-4DE2-87A8-0330ECD6C0F5}" srcOrd="2" destOrd="0" presId="urn:microsoft.com/office/officeart/2016/7/layout/LinearBlockProcessNumbered"/>
    <dgm:cxn modelId="{860B5F73-19BF-44C6-A813-8A37938EC8A2}" type="presParOf" srcId="{5A2EE4E5-2146-4DE2-87A8-0330ECD6C0F5}" destId="{1A539407-DE53-4300-97A6-68D566B23239}" srcOrd="0" destOrd="0" presId="urn:microsoft.com/office/officeart/2016/7/layout/LinearBlockProcessNumbered"/>
    <dgm:cxn modelId="{D2AC44A5-2670-447E-A7E5-842448649CF5}" type="presParOf" srcId="{5A2EE4E5-2146-4DE2-87A8-0330ECD6C0F5}" destId="{F576C626-47AF-448D-AAD1-07240B90E98C}" srcOrd="1" destOrd="0" presId="urn:microsoft.com/office/officeart/2016/7/layout/LinearBlockProcessNumbered"/>
    <dgm:cxn modelId="{9F655ABB-B655-4F3A-BA2D-65C9E0FFFED5}" type="presParOf" srcId="{5A2EE4E5-2146-4DE2-87A8-0330ECD6C0F5}" destId="{7BC20AD6-B56E-46F1-990E-E3F9BF3A1681}" srcOrd="2" destOrd="0" presId="urn:microsoft.com/office/officeart/2016/7/layout/LinearBlockProcessNumbered"/>
    <dgm:cxn modelId="{DD905189-A4C4-41F8-80FC-6C28FE41EFF5}" type="presParOf" srcId="{CC092EF2-3E8F-4628-8197-3962BD762833}" destId="{74FB2B9A-176F-46DF-9624-8DF8527AF49A}" srcOrd="3" destOrd="0" presId="urn:microsoft.com/office/officeart/2016/7/layout/LinearBlockProcessNumbered"/>
    <dgm:cxn modelId="{2D9A2B97-EFDB-4402-8B7B-2B3A1B843D6D}" type="presParOf" srcId="{CC092EF2-3E8F-4628-8197-3962BD762833}" destId="{067D1F51-5BBD-4AEF-8780-4D6200C90A43}" srcOrd="4" destOrd="0" presId="urn:microsoft.com/office/officeart/2016/7/layout/LinearBlockProcessNumbered"/>
    <dgm:cxn modelId="{9C3E6665-B3A7-4ACC-887A-79ACF856E697}" type="presParOf" srcId="{067D1F51-5BBD-4AEF-8780-4D6200C90A43}" destId="{25F28252-311E-4DCE-A75D-3D825072D7E5}" srcOrd="0" destOrd="0" presId="urn:microsoft.com/office/officeart/2016/7/layout/LinearBlockProcessNumbered"/>
    <dgm:cxn modelId="{11D92587-B3A1-458C-8C84-DBC3117C9FCD}" type="presParOf" srcId="{067D1F51-5BBD-4AEF-8780-4D6200C90A43}" destId="{1A24E520-3B18-4BEF-880F-492B2A4F00CE}" srcOrd="1" destOrd="0" presId="urn:microsoft.com/office/officeart/2016/7/layout/LinearBlockProcessNumbered"/>
    <dgm:cxn modelId="{20E9EEB7-C958-4199-B22C-2D21746B37EE}" type="presParOf" srcId="{067D1F51-5BBD-4AEF-8780-4D6200C90A43}" destId="{DEEC2755-9C77-474F-BA61-3970F0EDFE62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A098D7-1091-4BB0-9E28-ED8109F62711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696BBB-B21A-47BB-A3F6-EC6B5F29B07E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What is the Internet Browser’s Action Chain?</a:t>
          </a:r>
        </a:p>
      </dgm:t>
    </dgm:pt>
    <dgm:pt modelId="{C22936D2-3A21-4456-803B-167FD6E71476}" type="parTrans" cxnId="{EF52E851-FF35-42BE-AFAE-B9F68B9F2EB2}">
      <dgm:prSet/>
      <dgm:spPr/>
      <dgm:t>
        <a:bodyPr/>
        <a:lstStyle/>
        <a:p>
          <a:endParaRPr lang="en-US"/>
        </a:p>
      </dgm:t>
    </dgm:pt>
    <dgm:pt modelId="{E12041CB-7FE9-467C-A7F1-7AE6D02CB422}" type="sibTrans" cxnId="{EF52E851-FF35-42BE-AFAE-B9F68B9F2EB2}">
      <dgm:prSet/>
      <dgm:spPr/>
      <dgm:t>
        <a:bodyPr/>
        <a:lstStyle/>
        <a:p>
          <a:endParaRPr lang="en-US"/>
        </a:p>
      </dgm:t>
    </dgm:pt>
    <dgm:pt modelId="{462206F0-4831-43D4-9D49-72C28D135AE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How are websites found?</a:t>
          </a:r>
        </a:p>
      </dgm:t>
    </dgm:pt>
    <dgm:pt modelId="{9BF091A0-9F34-4C05-98E6-C4DBCDDF7DAB}" type="parTrans" cxnId="{9B983EA7-C4D1-4E2C-A1FE-2BDAEB5E02E0}">
      <dgm:prSet/>
      <dgm:spPr/>
      <dgm:t>
        <a:bodyPr/>
        <a:lstStyle/>
        <a:p>
          <a:endParaRPr lang="en-US"/>
        </a:p>
      </dgm:t>
    </dgm:pt>
    <dgm:pt modelId="{348AD666-11C2-4AE0-8A93-59E23493DA1D}" type="sibTrans" cxnId="{9B983EA7-C4D1-4E2C-A1FE-2BDAEB5E02E0}">
      <dgm:prSet/>
      <dgm:spPr/>
      <dgm:t>
        <a:bodyPr/>
        <a:lstStyle/>
        <a:p>
          <a:endParaRPr lang="en-US"/>
        </a:p>
      </dgm:t>
    </dgm:pt>
    <dgm:pt modelId="{FAF6275B-7E8B-4E07-87C7-3A5F18BD1B5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How do we get information to and from servers?</a:t>
          </a:r>
        </a:p>
      </dgm:t>
    </dgm:pt>
    <dgm:pt modelId="{B9417871-622C-4E85-A678-E3A9E24F9893}" type="parTrans" cxnId="{2BBE0099-2801-4B47-AF5B-430F39666AE9}">
      <dgm:prSet/>
      <dgm:spPr/>
      <dgm:t>
        <a:bodyPr/>
        <a:lstStyle/>
        <a:p>
          <a:endParaRPr lang="en-US"/>
        </a:p>
      </dgm:t>
    </dgm:pt>
    <dgm:pt modelId="{6AE08E64-4888-49D7-BC2F-BF4990D0C83F}" type="sibTrans" cxnId="{2BBE0099-2801-4B47-AF5B-430F39666AE9}">
      <dgm:prSet/>
      <dgm:spPr/>
      <dgm:t>
        <a:bodyPr/>
        <a:lstStyle/>
        <a:p>
          <a:endParaRPr lang="en-US"/>
        </a:p>
      </dgm:t>
    </dgm:pt>
    <dgm:pt modelId="{18892864-ABF6-4EEB-B82B-25F1BB976EF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How do we authenticate and identify ourselves?</a:t>
          </a:r>
        </a:p>
      </dgm:t>
    </dgm:pt>
    <dgm:pt modelId="{FAB16995-7C18-48F1-A4E5-4B60EDE63E1F}" type="parTrans" cxnId="{03D2D2A8-F2E6-4282-AD9A-D4B61939BA14}">
      <dgm:prSet/>
      <dgm:spPr/>
      <dgm:t>
        <a:bodyPr/>
        <a:lstStyle/>
        <a:p>
          <a:endParaRPr lang="en-US"/>
        </a:p>
      </dgm:t>
    </dgm:pt>
    <dgm:pt modelId="{B982CA66-7273-47AB-AB10-6CC578816868}" type="sibTrans" cxnId="{03D2D2A8-F2E6-4282-AD9A-D4B61939BA14}">
      <dgm:prSet/>
      <dgm:spPr/>
      <dgm:t>
        <a:bodyPr/>
        <a:lstStyle/>
        <a:p>
          <a:endParaRPr lang="en-US"/>
        </a:p>
      </dgm:t>
    </dgm:pt>
    <dgm:pt modelId="{0704AB30-870D-4C5A-97AA-F0CB2BA59825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What are Encryption Action Chains?</a:t>
          </a:r>
        </a:p>
      </dgm:t>
    </dgm:pt>
    <dgm:pt modelId="{3154178A-188E-4620-B3B7-43326C9B555D}" type="parTrans" cxnId="{53989FAB-2FF5-4D72-9F81-7D982E20DA00}">
      <dgm:prSet/>
      <dgm:spPr/>
      <dgm:t>
        <a:bodyPr/>
        <a:lstStyle/>
        <a:p>
          <a:endParaRPr lang="en-US"/>
        </a:p>
      </dgm:t>
    </dgm:pt>
    <dgm:pt modelId="{4A177FDB-36DA-4D50-9A0F-702AABD58F74}" type="sibTrans" cxnId="{53989FAB-2FF5-4D72-9F81-7D982E20DA00}">
      <dgm:prSet/>
      <dgm:spPr/>
      <dgm:t>
        <a:bodyPr/>
        <a:lstStyle/>
        <a:p>
          <a:endParaRPr lang="en-US"/>
        </a:p>
      </dgm:t>
    </dgm:pt>
    <dgm:pt modelId="{D44E1FC5-71C6-4612-B9DC-B58EBCB747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How does encryption work?</a:t>
          </a:r>
        </a:p>
      </dgm:t>
    </dgm:pt>
    <dgm:pt modelId="{5C4F0502-C6FE-4DD1-9313-B20412F25B1D}" type="parTrans" cxnId="{5714A0C5-18B0-4777-ABB5-53B8553D54F4}">
      <dgm:prSet/>
      <dgm:spPr/>
      <dgm:t>
        <a:bodyPr/>
        <a:lstStyle/>
        <a:p>
          <a:endParaRPr lang="en-US"/>
        </a:p>
      </dgm:t>
    </dgm:pt>
    <dgm:pt modelId="{027BAD19-A542-4CB6-96C2-6427A9D44C43}" type="sibTrans" cxnId="{5714A0C5-18B0-4777-ABB5-53B8553D54F4}">
      <dgm:prSet/>
      <dgm:spPr/>
      <dgm:t>
        <a:bodyPr/>
        <a:lstStyle/>
        <a:p>
          <a:endParaRPr lang="en-US"/>
        </a:p>
      </dgm:t>
    </dgm:pt>
    <dgm:pt modelId="{C654D989-C9D6-4C20-8608-C4CA3AF137A7}" type="pres">
      <dgm:prSet presAssocID="{05A098D7-1091-4BB0-9E28-ED8109F62711}" presName="root" presStyleCnt="0">
        <dgm:presLayoutVars>
          <dgm:dir/>
          <dgm:resizeHandles val="exact"/>
        </dgm:presLayoutVars>
      </dgm:prSet>
      <dgm:spPr/>
    </dgm:pt>
    <dgm:pt modelId="{7313CD0A-127F-498E-B80A-869CD7134F31}" type="pres">
      <dgm:prSet presAssocID="{62696BBB-B21A-47BB-A3F6-EC6B5F29B07E}" presName="compNode" presStyleCnt="0"/>
      <dgm:spPr/>
    </dgm:pt>
    <dgm:pt modelId="{E89525C8-EE5B-442C-9E4C-E879E0AA7F14}" type="pres">
      <dgm:prSet presAssocID="{62696BBB-B21A-47BB-A3F6-EC6B5F29B07E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946061A5-78AA-4CFE-93EF-8904C5952F43}" type="pres">
      <dgm:prSet presAssocID="{62696BBB-B21A-47BB-A3F6-EC6B5F29B07E}" presName="iconSpace" presStyleCnt="0"/>
      <dgm:spPr/>
    </dgm:pt>
    <dgm:pt modelId="{8191D5C1-9401-41D0-AB0A-4FDEDE3CC129}" type="pres">
      <dgm:prSet presAssocID="{62696BBB-B21A-47BB-A3F6-EC6B5F29B07E}" presName="parTx" presStyleLbl="revTx" presStyleIdx="0" presStyleCnt="4">
        <dgm:presLayoutVars>
          <dgm:chMax val="0"/>
          <dgm:chPref val="0"/>
        </dgm:presLayoutVars>
      </dgm:prSet>
      <dgm:spPr/>
    </dgm:pt>
    <dgm:pt modelId="{51AD94CA-C2C5-49E3-832E-C9B8CE4530F6}" type="pres">
      <dgm:prSet presAssocID="{62696BBB-B21A-47BB-A3F6-EC6B5F29B07E}" presName="txSpace" presStyleCnt="0"/>
      <dgm:spPr/>
    </dgm:pt>
    <dgm:pt modelId="{573D73EC-0FFC-4CED-82ED-B60AB640B798}" type="pres">
      <dgm:prSet presAssocID="{62696BBB-B21A-47BB-A3F6-EC6B5F29B07E}" presName="desTx" presStyleLbl="revTx" presStyleIdx="1" presStyleCnt="4">
        <dgm:presLayoutVars/>
      </dgm:prSet>
      <dgm:spPr/>
    </dgm:pt>
    <dgm:pt modelId="{3C734BEA-BD10-48BE-9CD2-0D167F52E076}" type="pres">
      <dgm:prSet presAssocID="{E12041CB-7FE9-467C-A7F1-7AE6D02CB422}" presName="sibTrans" presStyleCnt="0"/>
      <dgm:spPr/>
    </dgm:pt>
    <dgm:pt modelId="{AAFD8BDE-7A75-4BA4-A55D-24CD02A95351}" type="pres">
      <dgm:prSet presAssocID="{0704AB30-870D-4C5A-97AA-F0CB2BA59825}" presName="compNode" presStyleCnt="0"/>
      <dgm:spPr/>
    </dgm:pt>
    <dgm:pt modelId="{210E07C3-1489-4D9F-AA5F-641588FBAC9E}" type="pres">
      <dgm:prSet presAssocID="{0704AB30-870D-4C5A-97AA-F0CB2BA5982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30E55B41-3B75-4739-90F9-C1A57591CE5E}" type="pres">
      <dgm:prSet presAssocID="{0704AB30-870D-4C5A-97AA-F0CB2BA59825}" presName="iconSpace" presStyleCnt="0"/>
      <dgm:spPr/>
    </dgm:pt>
    <dgm:pt modelId="{0DF15F99-BF63-45E3-9CE4-EC10CCE20E4D}" type="pres">
      <dgm:prSet presAssocID="{0704AB30-870D-4C5A-97AA-F0CB2BA59825}" presName="parTx" presStyleLbl="revTx" presStyleIdx="2" presStyleCnt="4">
        <dgm:presLayoutVars>
          <dgm:chMax val="0"/>
          <dgm:chPref val="0"/>
        </dgm:presLayoutVars>
      </dgm:prSet>
      <dgm:spPr/>
    </dgm:pt>
    <dgm:pt modelId="{FF962214-B353-4861-B6CA-0C2D52635689}" type="pres">
      <dgm:prSet presAssocID="{0704AB30-870D-4C5A-97AA-F0CB2BA59825}" presName="txSpace" presStyleCnt="0"/>
      <dgm:spPr/>
    </dgm:pt>
    <dgm:pt modelId="{EC014855-44F2-4E1A-841B-30D08D1A18C6}" type="pres">
      <dgm:prSet presAssocID="{0704AB30-870D-4C5A-97AA-F0CB2BA59825}" presName="desTx" presStyleLbl="revTx" presStyleIdx="3" presStyleCnt="4">
        <dgm:presLayoutVars/>
      </dgm:prSet>
      <dgm:spPr/>
    </dgm:pt>
  </dgm:ptLst>
  <dgm:cxnLst>
    <dgm:cxn modelId="{D530D822-7975-4237-AF31-FB136D87F617}" type="presOf" srcId="{462206F0-4831-43D4-9D49-72C28D135AE9}" destId="{573D73EC-0FFC-4CED-82ED-B60AB640B798}" srcOrd="0" destOrd="0" presId="urn:microsoft.com/office/officeart/2018/2/layout/IconLabelDescriptionList"/>
    <dgm:cxn modelId="{696DEA2E-BACA-4D94-AD88-21043C1DCF19}" type="presOf" srcId="{18892864-ABF6-4EEB-B82B-25F1BB976EFB}" destId="{573D73EC-0FFC-4CED-82ED-B60AB640B798}" srcOrd="0" destOrd="2" presId="urn:microsoft.com/office/officeart/2018/2/layout/IconLabelDescriptionList"/>
    <dgm:cxn modelId="{CC992C31-5C0A-4D6B-9D1D-47356399BCB2}" type="presOf" srcId="{D44E1FC5-71C6-4612-B9DC-B58EBCB7478B}" destId="{EC014855-44F2-4E1A-841B-30D08D1A18C6}" srcOrd="0" destOrd="0" presId="urn:microsoft.com/office/officeart/2018/2/layout/IconLabelDescriptionList"/>
    <dgm:cxn modelId="{C4A8743B-057C-47F5-B2FD-CBBB7137F0AA}" type="presOf" srcId="{62696BBB-B21A-47BB-A3F6-EC6B5F29B07E}" destId="{8191D5C1-9401-41D0-AB0A-4FDEDE3CC129}" srcOrd="0" destOrd="0" presId="urn:microsoft.com/office/officeart/2018/2/layout/IconLabelDescriptionList"/>
    <dgm:cxn modelId="{6CF06061-E21D-4B42-B7F1-0EE21082A03D}" type="presOf" srcId="{FAF6275B-7E8B-4E07-87C7-3A5F18BD1B5F}" destId="{573D73EC-0FFC-4CED-82ED-B60AB640B798}" srcOrd="0" destOrd="1" presId="urn:microsoft.com/office/officeart/2018/2/layout/IconLabelDescriptionList"/>
    <dgm:cxn modelId="{EF52E851-FF35-42BE-AFAE-B9F68B9F2EB2}" srcId="{05A098D7-1091-4BB0-9E28-ED8109F62711}" destId="{62696BBB-B21A-47BB-A3F6-EC6B5F29B07E}" srcOrd="0" destOrd="0" parTransId="{C22936D2-3A21-4456-803B-167FD6E71476}" sibTransId="{E12041CB-7FE9-467C-A7F1-7AE6D02CB422}"/>
    <dgm:cxn modelId="{2BBE0099-2801-4B47-AF5B-430F39666AE9}" srcId="{62696BBB-B21A-47BB-A3F6-EC6B5F29B07E}" destId="{FAF6275B-7E8B-4E07-87C7-3A5F18BD1B5F}" srcOrd="1" destOrd="0" parTransId="{B9417871-622C-4E85-A678-E3A9E24F9893}" sibTransId="{6AE08E64-4888-49D7-BC2F-BF4990D0C83F}"/>
    <dgm:cxn modelId="{870708A7-4DEB-4573-9414-6357AA7C5753}" type="presOf" srcId="{05A098D7-1091-4BB0-9E28-ED8109F62711}" destId="{C654D989-C9D6-4C20-8608-C4CA3AF137A7}" srcOrd="0" destOrd="0" presId="urn:microsoft.com/office/officeart/2018/2/layout/IconLabelDescriptionList"/>
    <dgm:cxn modelId="{9B983EA7-C4D1-4E2C-A1FE-2BDAEB5E02E0}" srcId="{62696BBB-B21A-47BB-A3F6-EC6B5F29B07E}" destId="{462206F0-4831-43D4-9D49-72C28D135AE9}" srcOrd="0" destOrd="0" parTransId="{9BF091A0-9F34-4C05-98E6-C4DBCDDF7DAB}" sibTransId="{348AD666-11C2-4AE0-8A93-59E23493DA1D}"/>
    <dgm:cxn modelId="{03D2D2A8-F2E6-4282-AD9A-D4B61939BA14}" srcId="{62696BBB-B21A-47BB-A3F6-EC6B5F29B07E}" destId="{18892864-ABF6-4EEB-B82B-25F1BB976EFB}" srcOrd="2" destOrd="0" parTransId="{FAB16995-7C18-48F1-A4E5-4B60EDE63E1F}" sibTransId="{B982CA66-7273-47AB-AB10-6CC578816868}"/>
    <dgm:cxn modelId="{53989FAB-2FF5-4D72-9F81-7D982E20DA00}" srcId="{05A098D7-1091-4BB0-9E28-ED8109F62711}" destId="{0704AB30-870D-4C5A-97AA-F0CB2BA59825}" srcOrd="1" destOrd="0" parTransId="{3154178A-188E-4620-B3B7-43326C9B555D}" sibTransId="{4A177FDB-36DA-4D50-9A0F-702AABD58F74}"/>
    <dgm:cxn modelId="{5714A0C5-18B0-4777-ABB5-53B8553D54F4}" srcId="{0704AB30-870D-4C5A-97AA-F0CB2BA59825}" destId="{D44E1FC5-71C6-4612-B9DC-B58EBCB7478B}" srcOrd="0" destOrd="0" parTransId="{5C4F0502-C6FE-4DD1-9313-B20412F25B1D}" sibTransId="{027BAD19-A542-4CB6-96C2-6427A9D44C43}"/>
    <dgm:cxn modelId="{CA1D67C9-3794-4814-96DA-FB36FBD0642D}" type="presOf" srcId="{0704AB30-870D-4C5A-97AA-F0CB2BA59825}" destId="{0DF15F99-BF63-45E3-9CE4-EC10CCE20E4D}" srcOrd="0" destOrd="0" presId="urn:microsoft.com/office/officeart/2018/2/layout/IconLabelDescriptionList"/>
    <dgm:cxn modelId="{7B104173-BA5E-47F5-96D7-1F5BB320F11C}" type="presParOf" srcId="{C654D989-C9D6-4C20-8608-C4CA3AF137A7}" destId="{7313CD0A-127F-498E-B80A-869CD7134F31}" srcOrd="0" destOrd="0" presId="urn:microsoft.com/office/officeart/2018/2/layout/IconLabelDescriptionList"/>
    <dgm:cxn modelId="{D680A327-2853-4075-8567-B9F0025740C9}" type="presParOf" srcId="{7313CD0A-127F-498E-B80A-869CD7134F31}" destId="{E89525C8-EE5B-442C-9E4C-E879E0AA7F14}" srcOrd="0" destOrd="0" presId="urn:microsoft.com/office/officeart/2018/2/layout/IconLabelDescriptionList"/>
    <dgm:cxn modelId="{D6F74478-D035-4B11-A03D-1FEB98AB93B3}" type="presParOf" srcId="{7313CD0A-127F-498E-B80A-869CD7134F31}" destId="{946061A5-78AA-4CFE-93EF-8904C5952F43}" srcOrd="1" destOrd="0" presId="urn:microsoft.com/office/officeart/2018/2/layout/IconLabelDescriptionList"/>
    <dgm:cxn modelId="{F57C235A-58AF-4DE2-9E94-5EE1A254E370}" type="presParOf" srcId="{7313CD0A-127F-498E-B80A-869CD7134F31}" destId="{8191D5C1-9401-41D0-AB0A-4FDEDE3CC129}" srcOrd="2" destOrd="0" presId="urn:microsoft.com/office/officeart/2018/2/layout/IconLabelDescriptionList"/>
    <dgm:cxn modelId="{EAF6EF37-D1E9-4898-80BF-9C753130EC04}" type="presParOf" srcId="{7313CD0A-127F-498E-B80A-869CD7134F31}" destId="{51AD94CA-C2C5-49E3-832E-C9B8CE4530F6}" srcOrd="3" destOrd="0" presId="urn:microsoft.com/office/officeart/2018/2/layout/IconLabelDescriptionList"/>
    <dgm:cxn modelId="{8C8075DA-94D7-4735-AB33-2E241442D147}" type="presParOf" srcId="{7313CD0A-127F-498E-B80A-869CD7134F31}" destId="{573D73EC-0FFC-4CED-82ED-B60AB640B798}" srcOrd="4" destOrd="0" presId="urn:microsoft.com/office/officeart/2018/2/layout/IconLabelDescriptionList"/>
    <dgm:cxn modelId="{1490F620-FB32-4EC2-BEB0-DFA5E9922C67}" type="presParOf" srcId="{C654D989-C9D6-4C20-8608-C4CA3AF137A7}" destId="{3C734BEA-BD10-48BE-9CD2-0D167F52E076}" srcOrd="1" destOrd="0" presId="urn:microsoft.com/office/officeart/2018/2/layout/IconLabelDescriptionList"/>
    <dgm:cxn modelId="{8D4EB291-22BF-460B-9D61-14A57FEB4C3A}" type="presParOf" srcId="{C654D989-C9D6-4C20-8608-C4CA3AF137A7}" destId="{AAFD8BDE-7A75-4BA4-A55D-24CD02A95351}" srcOrd="2" destOrd="0" presId="urn:microsoft.com/office/officeart/2018/2/layout/IconLabelDescriptionList"/>
    <dgm:cxn modelId="{E2697F3A-8D39-4DA0-8D56-96A2BC776196}" type="presParOf" srcId="{AAFD8BDE-7A75-4BA4-A55D-24CD02A95351}" destId="{210E07C3-1489-4D9F-AA5F-641588FBAC9E}" srcOrd="0" destOrd="0" presId="urn:microsoft.com/office/officeart/2018/2/layout/IconLabelDescriptionList"/>
    <dgm:cxn modelId="{FBD7F480-D03B-4229-8F50-367441AE6A72}" type="presParOf" srcId="{AAFD8BDE-7A75-4BA4-A55D-24CD02A95351}" destId="{30E55B41-3B75-4739-90F9-C1A57591CE5E}" srcOrd="1" destOrd="0" presId="urn:microsoft.com/office/officeart/2018/2/layout/IconLabelDescriptionList"/>
    <dgm:cxn modelId="{5E3DBADD-48B1-450D-AEFF-B5AE3B3339D1}" type="presParOf" srcId="{AAFD8BDE-7A75-4BA4-A55D-24CD02A95351}" destId="{0DF15F99-BF63-45E3-9CE4-EC10CCE20E4D}" srcOrd="2" destOrd="0" presId="urn:microsoft.com/office/officeart/2018/2/layout/IconLabelDescriptionList"/>
    <dgm:cxn modelId="{71308630-F673-4D52-9870-F4590D40EAFA}" type="presParOf" srcId="{AAFD8BDE-7A75-4BA4-A55D-24CD02A95351}" destId="{FF962214-B353-4861-B6CA-0C2D52635689}" srcOrd="3" destOrd="0" presId="urn:microsoft.com/office/officeart/2018/2/layout/IconLabelDescriptionList"/>
    <dgm:cxn modelId="{3BED0320-8E36-4E41-9C6D-FE5DB49A8EB3}" type="presParOf" srcId="{AAFD8BDE-7A75-4BA4-A55D-24CD02A95351}" destId="{EC014855-44F2-4E1A-841B-30D08D1A18C6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CA0D5D-7DB3-4783-BB1A-2639EE5CED41}">
      <dsp:nvSpPr>
        <dsp:cNvPr id="0" name=""/>
        <dsp:cNvSpPr/>
      </dsp:nvSpPr>
      <dsp:spPr>
        <a:xfrm>
          <a:off x="835" y="0"/>
          <a:ext cx="3382956" cy="3740150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161" tIns="0" rIns="334161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Require control to implement measures</a:t>
          </a:r>
        </a:p>
      </dsp:txBody>
      <dsp:txXfrm>
        <a:off x="835" y="1496059"/>
        <a:ext cx="3382956" cy="2244090"/>
      </dsp:txXfrm>
    </dsp:sp>
    <dsp:sp modelId="{2C5DF030-BE0D-48D0-9A26-09568E2B0400}">
      <dsp:nvSpPr>
        <dsp:cNvPr id="0" name=""/>
        <dsp:cNvSpPr/>
      </dsp:nvSpPr>
      <dsp:spPr>
        <a:xfrm>
          <a:off x="835" y="0"/>
          <a:ext cx="3382956" cy="14960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161" tIns="165100" rIns="334161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835" y="0"/>
        <a:ext cx="3382956" cy="1496060"/>
      </dsp:txXfrm>
    </dsp:sp>
    <dsp:sp modelId="{1A539407-DE53-4300-97A6-68D566B23239}">
      <dsp:nvSpPr>
        <dsp:cNvPr id="0" name=""/>
        <dsp:cNvSpPr/>
      </dsp:nvSpPr>
      <dsp:spPr>
        <a:xfrm>
          <a:off x="3654427" y="0"/>
          <a:ext cx="3382956" cy="3740150"/>
        </a:xfrm>
        <a:prstGeom prst="rect">
          <a:avLst/>
        </a:prstGeom>
        <a:solidFill>
          <a:schemeClr val="tx1">
            <a:lumMod val="75000"/>
            <a:lumOff val="25000"/>
          </a:schemeClr>
        </a:solidFill>
        <a:ln w="12700" cap="flat" cmpd="sng" algn="ctr">
          <a:solidFill>
            <a:schemeClr val="accent2">
              <a:hueOff val="-203606"/>
              <a:satOff val="-1745"/>
              <a:lumOff val="-115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161" tIns="0" rIns="334161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Require control to enforce measures</a:t>
          </a:r>
        </a:p>
      </dsp:txBody>
      <dsp:txXfrm>
        <a:off x="3654427" y="1496059"/>
        <a:ext cx="3382956" cy="2244090"/>
      </dsp:txXfrm>
    </dsp:sp>
    <dsp:sp modelId="{F576C626-47AF-448D-AAD1-07240B90E98C}">
      <dsp:nvSpPr>
        <dsp:cNvPr id="0" name=""/>
        <dsp:cNvSpPr/>
      </dsp:nvSpPr>
      <dsp:spPr>
        <a:xfrm>
          <a:off x="3654427" y="0"/>
          <a:ext cx="3382956" cy="14960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161" tIns="165100" rIns="334161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654427" y="0"/>
        <a:ext cx="3382956" cy="1496060"/>
      </dsp:txXfrm>
    </dsp:sp>
    <dsp:sp modelId="{25F28252-311E-4DCE-A75D-3D825072D7E5}">
      <dsp:nvSpPr>
        <dsp:cNvPr id="0" name=""/>
        <dsp:cNvSpPr/>
      </dsp:nvSpPr>
      <dsp:spPr>
        <a:xfrm>
          <a:off x="7308020" y="0"/>
          <a:ext cx="3382956" cy="3740150"/>
        </a:xfrm>
        <a:prstGeom prst="rect">
          <a:avLst/>
        </a:prstGeom>
        <a:solidFill>
          <a:schemeClr val="tx1">
            <a:lumMod val="95000"/>
            <a:lumOff val="5000"/>
          </a:schemeClr>
        </a:solidFill>
        <a:ln w="12700" cap="flat" cmpd="sng" algn="ctr">
          <a:solidFill>
            <a:schemeClr val="accent2">
              <a:hueOff val="-407213"/>
              <a:satOff val="-3490"/>
              <a:lumOff val="-231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161" tIns="0" rIns="334161" bIns="33020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/>
            <a:t>Require control to either gain/force access, or gain/force cooperation</a:t>
          </a:r>
        </a:p>
      </dsp:txBody>
      <dsp:txXfrm>
        <a:off x="7308020" y="1496059"/>
        <a:ext cx="3382956" cy="2244090"/>
      </dsp:txXfrm>
    </dsp:sp>
    <dsp:sp modelId="{1A24E520-3B18-4BEF-880F-492B2A4F00CE}">
      <dsp:nvSpPr>
        <dsp:cNvPr id="0" name=""/>
        <dsp:cNvSpPr/>
      </dsp:nvSpPr>
      <dsp:spPr>
        <a:xfrm>
          <a:off x="7308020" y="0"/>
          <a:ext cx="3382956" cy="14960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161" tIns="165100" rIns="334161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7308020" y="0"/>
        <a:ext cx="3382956" cy="14960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9525C8-EE5B-442C-9E4C-E879E0AA7F14}">
      <dsp:nvSpPr>
        <dsp:cNvPr id="0" name=""/>
        <dsp:cNvSpPr/>
      </dsp:nvSpPr>
      <dsp:spPr>
        <a:xfrm>
          <a:off x="2031" y="1455149"/>
          <a:ext cx="1222593" cy="122259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91D5C1-9401-41D0-AB0A-4FDEDE3CC129}">
      <dsp:nvSpPr>
        <dsp:cNvPr id="0" name=""/>
        <dsp:cNvSpPr/>
      </dsp:nvSpPr>
      <dsp:spPr>
        <a:xfrm>
          <a:off x="2031" y="2790989"/>
          <a:ext cx="3493124" cy="523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/>
            <a:t>What is the Internet Browser’s Action Chain?</a:t>
          </a:r>
        </a:p>
      </dsp:txBody>
      <dsp:txXfrm>
        <a:off x="2031" y="2790989"/>
        <a:ext cx="3493124" cy="523968"/>
      </dsp:txXfrm>
    </dsp:sp>
    <dsp:sp modelId="{573D73EC-0FFC-4CED-82ED-B60AB640B798}">
      <dsp:nvSpPr>
        <dsp:cNvPr id="0" name=""/>
        <dsp:cNvSpPr/>
      </dsp:nvSpPr>
      <dsp:spPr>
        <a:xfrm>
          <a:off x="2031" y="3367631"/>
          <a:ext cx="3493124" cy="721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How are websites found?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How do we get information to and from servers?</a:t>
          </a:r>
        </a:p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How do we authenticate and identify ourselves?</a:t>
          </a:r>
        </a:p>
      </dsp:txBody>
      <dsp:txXfrm>
        <a:off x="2031" y="3367631"/>
        <a:ext cx="3493124" cy="721160"/>
      </dsp:txXfrm>
    </dsp:sp>
    <dsp:sp modelId="{210E07C3-1489-4D9F-AA5F-641588FBAC9E}">
      <dsp:nvSpPr>
        <dsp:cNvPr id="0" name=""/>
        <dsp:cNvSpPr/>
      </dsp:nvSpPr>
      <dsp:spPr>
        <a:xfrm>
          <a:off x="4106452" y="1455149"/>
          <a:ext cx="1222593" cy="122259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F15F99-BF63-45E3-9CE4-EC10CCE20E4D}">
      <dsp:nvSpPr>
        <dsp:cNvPr id="0" name=""/>
        <dsp:cNvSpPr/>
      </dsp:nvSpPr>
      <dsp:spPr>
        <a:xfrm>
          <a:off x="4106452" y="2790989"/>
          <a:ext cx="3493124" cy="5239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/>
            <a:t>What are Encryption Action Chains?</a:t>
          </a:r>
        </a:p>
      </dsp:txBody>
      <dsp:txXfrm>
        <a:off x="4106452" y="2790989"/>
        <a:ext cx="3493124" cy="523968"/>
      </dsp:txXfrm>
    </dsp:sp>
    <dsp:sp modelId="{EC014855-44F2-4E1A-841B-30D08D1A18C6}">
      <dsp:nvSpPr>
        <dsp:cNvPr id="0" name=""/>
        <dsp:cNvSpPr/>
      </dsp:nvSpPr>
      <dsp:spPr>
        <a:xfrm>
          <a:off x="4106452" y="3367631"/>
          <a:ext cx="3493124" cy="721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How does encryption work?</a:t>
          </a:r>
        </a:p>
      </dsp:txBody>
      <dsp:txXfrm>
        <a:off x="4106452" y="3367631"/>
        <a:ext cx="3493124" cy="721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030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18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12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090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3/26/2025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7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3/26/2025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43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3/26/2025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197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276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3/26/2025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763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496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4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3/26/2025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577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2025/02/02/upshot/trump-government-websites-missing-pages.html" TargetMode="External"/><Relationship Id="rId2" Type="http://schemas.openxmlformats.org/officeDocument/2006/relationships/hyperlink" Target="https://truthout.org/articles/report-ice-is-expanding-surveillance-of-its-critics-on-social-media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rstechnica.com/gadgets/2025/03/italian-court-orders-google-to-block-iptv-pirate-sites-at-dns-level/" TargetMode="External"/><Relationship Id="rId4" Type="http://schemas.openxmlformats.org/officeDocument/2006/relationships/hyperlink" Target="https://www.forbes.com/sites/emmawoollacott/2025/02/27/us-govt-demands-millions-of-google-apple-and-meta-user-accounts/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witestlab.poly.edu/blog/a-peek-into-internet-routin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 descr="A circular pattern with dots and lines&#10;&#10;AI-generated content may be incorrect.">
            <a:extLst>
              <a:ext uri="{FF2B5EF4-FFF2-40B4-BE49-F238E27FC236}">
                <a16:creationId xmlns:a16="http://schemas.microsoft.com/office/drawing/2014/main" id="{06A7232D-F8EA-45AA-110F-5E78C81399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6BB6B482-ACCA-4938-8AEA-49D525C17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46905" y="46904"/>
            <a:ext cx="6865150" cy="6771342"/>
          </a:xfrm>
          <a:prstGeom prst="rect">
            <a:avLst/>
          </a:prstGeom>
          <a:gradFill>
            <a:gsLst>
              <a:gs pos="42000">
                <a:srgbClr val="000000">
                  <a:alpha val="18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E88820-16D5-3E14-C9DD-82F80E8DE2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71759"/>
            <a:ext cx="5067300" cy="3497042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Censorship &amp; Surveillance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B2C865-0249-E1E0-3B75-A8CAB5088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5157694"/>
            <a:ext cx="5019676" cy="976406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By: Brian Waltz - ACM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76432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DEF92653-5D6D-47E6-8744-0DAF76E04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507180-3197-ECAF-8733-BA34A9FD9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485103"/>
            <a:ext cx="8884104" cy="32695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/>
              <a:t>What is censorship?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CA98CE3-81A7-4FFE-A047-9AA65998D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8D91C2B-BDB9-49BE-9C44-E0CFE597AB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34100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275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947AF5-6D1D-3BC5-5D49-598986332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559063"/>
            <a:ext cx="3306747" cy="5256025"/>
          </a:xfrm>
        </p:spPr>
        <p:txBody>
          <a:bodyPr>
            <a:normAutofit/>
          </a:bodyPr>
          <a:lstStyle/>
          <a:p>
            <a:r>
              <a:rPr lang="en-US" sz="3600" dirty="0"/>
              <a:t>Censorship: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FF0B6C-73E2-4B40-9280-938C14922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223541" y="723900"/>
            <a:ext cx="15948" cy="5450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F0215-6291-3486-247D-68B71891F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3022" y="622249"/>
            <a:ext cx="6844892" cy="563971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Suppression &amp; Prohibition of media on the basis of it being</a:t>
            </a:r>
          </a:p>
          <a:p>
            <a:pPr lvl="1"/>
            <a:r>
              <a:rPr lang="en-US" dirty="0"/>
              <a:t>Unwanted</a:t>
            </a:r>
          </a:p>
          <a:p>
            <a:pPr lvl="1"/>
            <a:r>
              <a:rPr lang="en-US" dirty="0"/>
              <a:t>“Dangerous” or “Harmful”</a:t>
            </a:r>
          </a:p>
          <a:p>
            <a:pPr lvl="1"/>
            <a:r>
              <a:rPr lang="en-US" dirty="0"/>
              <a:t>Sensitive</a:t>
            </a:r>
          </a:p>
          <a:p>
            <a:r>
              <a:rPr lang="en-US" dirty="0"/>
              <a:t>Can be</a:t>
            </a:r>
          </a:p>
          <a:p>
            <a:pPr lvl="1"/>
            <a:r>
              <a:rPr lang="en-US" dirty="0"/>
              <a:t>Self Applied</a:t>
            </a:r>
          </a:p>
          <a:p>
            <a:pPr lvl="1"/>
            <a:r>
              <a:rPr lang="en-US" dirty="0"/>
              <a:t>Government Enforced or Mandated</a:t>
            </a:r>
          </a:p>
          <a:p>
            <a:pPr lvl="1"/>
            <a:r>
              <a:rPr lang="en-US" dirty="0"/>
              <a:t>Intentional Erasure &amp; Ignorance</a:t>
            </a:r>
          </a:p>
          <a:p>
            <a:pPr lvl="1"/>
            <a:r>
              <a:rPr lang="en-US" dirty="0"/>
              <a:t>Integrated/Adversarial</a:t>
            </a:r>
          </a:p>
          <a:p>
            <a:pPr lvl="1"/>
            <a:r>
              <a:rPr lang="en-US" dirty="0"/>
              <a:t>Covert/Overt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Refusing to acknowledge a subject</a:t>
            </a:r>
          </a:p>
          <a:p>
            <a:pPr lvl="1"/>
            <a:r>
              <a:rPr lang="en-US" dirty="0"/>
              <a:t>Burning media related to a particular subject</a:t>
            </a:r>
          </a:p>
          <a:p>
            <a:pPr lvl="1"/>
            <a:r>
              <a:rPr lang="en-US" dirty="0"/>
              <a:t>Punishing individuals who mention a subject</a:t>
            </a:r>
          </a:p>
          <a:p>
            <a:r>
              <a:rPr lang="en-US" dirty="0"/>
              <a:t>Can be “good” or “bad”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666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EF92653-5D6D-47E6-8744-0DAF76E04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E8CF00-8FB3-CFC6-C905-4154B2442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485103"/>
            <a:ext cx="9577084" cy="326959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/>
              <a:t>What is surveillance?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CA98CE3-81A7-4FFE-A047-9AA65998D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8D91C2B-BDB9-49BE-9C44-E0CFE597AB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34100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5232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C17CE-5B0C-380B-881A-00BFD6686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D06F78-9650-A294-EF18-2A967862D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B0FC02-F1D2-F4CF-1401-1A7D4A9DE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559063"/>
            <a:ext cx="3306747" cy="5256025"/>
          </a:xfrm>
        </p:spPr>
        <p:txBody>
          <a:bodyPr>
            <a:normAutofit/>
          </a:bodyPr>
          <a:lstStyle/>
          <a:p>
            <a:r>
              <a:rPr lang="en-US" sz="3600" dirty="0"/>
              <a:t>Surveillance: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D7C28F-3FEF-138D-2F55-CBA1DD898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223541" y="723900"/>
            <a:ext cx="15948" cy="5450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82D56-F1BE-276F-0C41-FB7A45BBA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3022" y="622249"/>
            <a:ext cx="6844892" cy="5639712"/>
          </a:xfrm>
        </p:spPr>
        <p:txBody>
          <a:bodyPr>
            <a:normAutofit/>
          </a:bodyPr>
          <a:lstStyle/>
          <a:p>
            <a:r>
              <a:rPr lang="en-US" dirty="0"/>
              <a:t>Behavior monitoring &amp; observation, information gathering. Elements of:</a:t>
            </a:r>
          </a:p>
          <a:p>
            <a:pPr lvl="1"/>
            <a:r>
              <a:rPr lang="en-US" dirty="0"/>
              <a:t>Information control</a:t>
            </a:r>
          </a:p>
          <a:p>
            <a:pPr lvl="1"/>
            <a:r>
              <a:rPr lang="en-US" dirty="0"/>
              <a:t>Efforts to influence or manage behaviors</a:t>
            </a:r>
          </a:p>
          <a:p>
            <a:r>
              <a:rPr lang="en-US" dirty="0"/>
              <a:t>Can be</a:t>
            </a:r>
          </a:p>
          <a:p>
            <a:pPr lvl="1"/>
            <a:r>
              <a:rPr lang="en-US" dirty="0"/>
              <a:t>Self Inflicted/Externally Enforced</a:t>
            </a:r>
          </a:p>
          <a:p>
            <a:pPr lvl="1"/>
            <a:r>
              <a:rPr lang="en-US" dirty="0"/>
              <a:t>Covert/Overt</a:t>
            </a:r>
          </a:p>
          <a:p>
            <a:pPr lvl="1"/>
            <a:r>
              <a:rPr lang="en-US" dirty="0"/>
              <a:t>Direct/Indirect</a:t>
            </a:r>
          </a:p>
          <a:p>
            <a:pPr lvl="1"/>
            <a:r>
              <a:rPr lang="en-US" dirty="0"/>
              <a:t>Integrated or Adversarial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Asking someone to weaken their security for you</a:t>
            </a:r>
          </a:p>
          <a:p>
            <a:pPr lvl="1"/>
            <a:r>
              <a:rPr lang="en-US" dirty="0"/>
              <a:t>Watching someone’s daily activities, logging them</a:t>
            </a:r>
          </a:p>
          <a:p>
            <a:pPr lvl="1"/>
            <a:r>
              <a:rPr lang="en-US" dirty="0"/>
              <a:t>Observing and Analyzing someone’s friend group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458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93A146-352E-8D33-D46A-A51495128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14400"/>
            <a:ext cx="8050613" cy="130759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Surveillance + censorship?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83FD9E-C5A7-96F7-951D-7D292013C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2376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F2EA2-A4F7-D548-9486-AB809F53F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2231136"/>
            <a:ext cx="6001512" cy="3931920"/>
          </a:xfrm>
        </p:spPr>
        <p:txBody>
          <a:bodyPr>
            <a:normAutofit/>
          </a:bodyPr>
          <a:lstStyle/>
          <a:p>
            <a:r>
              <a:rPr lang="en-US" dirty="0"/>
              <a:t>Often governments want both</a:t>
            </a:r>
          </a:p>
          <a:p>
            <a:pPr lvl="1"/>
            <a:r>
              <a:rPr lang="en-US" dirty="0"/>
              <a:t>Often implementation of one is linked to the other</a:t>
            </a:r>
          </a:p>
          <a:p>
            <a:r>
              <a:rPr lang="en-US" dirty="0"/>
              <a:t>Modern Surveillance and Censorship share platforms &amp; methods</a:t>
            </a:r>
          </a:p>
          <a:p>
            <a:pPr lvl="1"/>
            <a:r>
              <a:rPr lang="en-US" dirty="0"/>
              <a:t>Social Media, Websites, Ads, Applications, Politics</a:t>
            </a:r>
          </a:p>
          <a:p>
            <a:r>
              <a:rPr lang="en-US" dirty="0"/>
              <a:t>Heavy use of one typically implies/enacts the other</a:t>
            </a:r>
          </a:p>
          <a:p>
            <a:pPr lvl="1"/>
            <a:r>
              <a:rPr lang="en-US" dirty="0"/>
              <a:t>Mass Surveillance -&gt; Censorship</a:t>
            </a:r>
          </a:p>
          <a:p>
            <a:pPr lvl="1"/>
            <a:r>
              <a:rPr lang="en-US" dirty="0"/>
              <a:t>Effective Censorship Enforcement -&gt; Mass Surveillance</a:t>
            </a:r>
          </a:p>
        </p:txBody>
      </p:sp>
      <p:pic>
        <p:nvPicPr>
          <p:cNvPr id="7" name="Graphic 6" descr="Security Camera Sign">
            <a:extLst>
              <a:ext uri="{FF2B5EF4-FFF2-40B4-BE49-F238E27FC236}">
                <a16:creationId xmlns:a16="http://schemas.microsoft.com/office/drawing/2014/main" id="{A263B74F-A0D6-E7B3-46C9-2120D71BE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74560" y="1951854"/>
            <a:ext cx="4202057" cy="420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351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EF92653-5D6D-47E6-8744-0DAF76E04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E99FF03-DD5A-4DE5-9633-AA461D9BB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4B6973-34D7-6C45-7C96-491442E32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941" y="511685"/>
            <a:ext cx="6404238" cy="56224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6600" dirty="0"/>
              <a:t>Censorship &amp; Surveillance</a:t>
            </a:r>
            <a:br>
              <a:rPr lang="en-US" sz="6600" dirty="0"/>
            </a:br>
            <a:r>
              <a:rPr lang="en-US" dirty="0"/>
              <a:t>Control</a:t>
            </a:r>
            <a:endParaRPr lang="en-US" sz="66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CA98CE3-81A7-4FFE-A047-9AA65998D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6169" y="723900"/>
            <a:ext cx="0" cy="53340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0402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68B2C62-7648-4430-90D5-AE0F252AF1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02D794-0899-6B04-BA66-5C6573EED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909638"/>
            <a:ext cx="10691813" cy="1155618"/>
          </a:xfrm>
        </p:spPr>
        <p:txBody>
          <a:bodyPr>
            <a:normAutofit/>
          </a:bodyPr>
          <a:lstStyle/>
          <a:p>
            <a:r>
              <a:rPr lang="en-US" sz="3700"/>
              <a:t>Censorship &amp; Surveillance require control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D0195E-7F27-4D06-9427-0C121D721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74C2FC-3228-4FC1-B97B-87AD35508D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472E5F7-DB9C-ABAC-F105-BD024CD532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2544016"/>
              </p:ext>
            </p:extLst>
          </p:nvPr>
        </p:nvGraphicFramePr>
        <p:xfrm>
          <a:off x="700088" y="2222500"/>
          <a:ext cx="10691812" cy="3740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1028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5C65D-71F3-23D8-33CB-BA6E15DD3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Control: Action Chains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5FD7-FBAD-A52E-828F-EEA3A5FDB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Censorship &amp; Surveillance both target actual actions</a:t>
            </a:r>
          </a:p>
          <a:p>
            <a:r>
              <a:rPr lang="en-US" dirty="0"/>
              <a:t>Actions are preceded by other actions, and followed by other actions. If these actions are related, they form a chain. </a:t>
            </a:r>
          </a:p>
          <a:p>
            <a:r>
              <a:rPr lang="en-US" dirty="0"/>
              <a:t>Action Chain – Set of ordered, related actions</a:t>
            </a:r>
          </a:p>
          <a:p>
            <a:pPr lvl="1"/>
            <a:r>
              <a:rPr lang="en-US" dirty="0"/>
              <a:t>Censorship &amp; Surveillance often target different stages of the same action chains</a:t>
            </a:r>
          </a:p>
          <a:p>
            <a:pPr lvl="1"/>
            <a:r>
              <a:rPr lang="en-US" dirty="0"/>
              <a:t>Only need to target or control one step of a chain to effectively control it</a:t>
            </a:r>
          </a:p>
          <a:p>
            <a:r>
              <a:rPr lang="en-US" dirty="0"/>
              <a:t>Example: Publishing a Political Poster</a:t>
            </a:r>
          </a:p>
          <a:p>
            <a:pPr lvl="1"/>
            <a:r>
              <a:rPr lang="en-US" dirty="0"/>
              <a:t>Make the Political Poster</a:t>
            </a:r>
          </a:p>
          <a:p>
            <a:pPr lvl="1"/>
            <a:r>
              <a:rPr lang="en-US" dirty="0"/>
              <a:t>Request Approval from the Office of Posting &amp; Media, providing the poster</a:t>
            </a:r>
          </a:p>
          <a:p>
            <a:pPr lvl="1"/>
            <a:r>
              <a:rPr lang="en-US" dirty="0"/>
              <a:t>Give the OPM your Poster for Posting</a:t>
            </a:r>
          </a:p>
        </p:txBody>
      </p:sp>
    </p:spTree>
    <p:extLst>
      <p:ext uri="{BB962C8B-B14F-4D97-AF65-F5344CB8AC3E}">
        <p14:creationId xmlns:p14="http://schemas.microsoft.com/office/powerpoint/2010/main" val="925786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23366-8252-982A-A261-9E1E08F40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Establishing Control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D8F7E-89D1-4949-118A-382926DA75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Integrated Methods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5099D3-BC04-B1F7-5334-E8A7052FB9B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Embedded into the action chain</a:t>
            </a:r>
          </a:p>
          <a:p>
            <a:pPr lvl="1"/>
            <a:r>
              <a:rPr lang="en-US" dirty="0"/>
              <a:t>Often augment or add to an action chain, producing a new controlled chain</a:t>
            </a:r>
          </a:p>
          <a:p>
            <a:r>
              <a:rPr lang="en-US" dirty="0"/>
              <a:t>Often negotiated with parties involved in the chain</a:t>
            </a:r>
          </a:p>
          <a:p>
            <a:r>
              <a:rPr lang="en-US" dirty="0"/>
              <a:t>Requires intentional or unintentional implementation by involved parties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753460-BC6D-235C-C6A9-100E155369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Adversarial Methods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29A6E4-8174-267C-2456-808B7C17737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Used when control methods are unwanted, or actively deterred</a:t>
            </a:r>
          </a:p>
          <a:p>
            <a:r>
              <a:rPr lang="en-US" dirty="0"/>
              <a:t>Forceful</a:t>
            </a:r>
          </a:p>
          <a:p>
            <a:r>
              <a:rPr lang="en-US" dirty="0"/>
              <a:t>Often easier to accomplish secretly or subversively</a:t>
            </a:r>
          </a:p>
          <a:p>
            <a:r>
              <a:rPr lang="en-US" dirty="0"/>
              <a:t>Attack elements of action chains</a:t>
            </a:r>
          </a:p>
        </p:txBody>
      </p:sp>
    </p:spTree>
    <p:extLst>
      <p:ext uri="{BB962C8B-B14F-4D97-AF65-F5344CB8AC3E}">
        <p14:creationId xmlns:p14="http://schemas.microsoft.com/office/powerpoint/2010/main" val="2891518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63625E-3475-259D-327A-BB6ECEBB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559063"/>
            <a:ext cx="3306747" cy="5256025"/>
          </a:xfrm>
        </p:spPr>
        <p:txBody>
          <a:bodyPr>
            <a:normAutofit/>
          </a:bodyPr>
          <a:lstStyle/>
          <a:p>
            <a:r>
              <a:rPr lang="en-US" sz="3600" dirty="0"/>
              <a:t>Governments Target Everything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FF0B6C-73E2-4B40-9280-938C14922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223541" y="723900"/>
            <a:ext cx="15948" cy="54500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97D79-81DA-FFFB-F6BA-154A470E1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3022" y="622249"/>
            <a:ext cx="6844892" cy="563971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Conversation Chains</a:t>
            </a:r>
          </a:p>
          <a:p>
            <a:pPr lvl="1"/>
            <a:r>
              <a:rPr lang="en-US" dirty="0"/>
              <a:t>Social Media</a:t>
            </a:r>
          </a:p>
          <a:p>
            <a:pPr lvl="1"/>
            <a:r>
              <a:rPr lang="en-US" dirty="0"/>
              <a:t>Email</a:t>
            </a:r>
          </a:p>
          <a:p>
            <a:pPr lvl="1"/>
            <a:r>
              <a:rPr lang="en-US" dirty="0"/>
              <a:t>Blogging</a:t>
            </a:r>
          </a:p>
          <a:p>
            <a:r>
              <a:rPr lang="en-US" dirty="0"/>
              <a:t>Encryption Chains</a:t>
            </a:r>
          </a:p>
          <a:p>
            <a:pPr lvl="1"/>
            <a:r>
              <a:rPr lang="en-US" dirty="0"/>
              <a:t>Document Encryption</a:t>
            </a:r>
          </a:p>
          <a:p>
            <a:pPr lvl="1"/>
            <a:r>
              <a:rPr lang="en-US" dirty="0"/>
              <a:t>Communication Verification</a:t>
            </a:r>
          </a:p>
          <a:p>
            <a:pPr lvl="1"/>
            <a:r>
              <a:rPr lang="en-US" dirty="0"/>
              <a:t>Communication Encryption</a:t>
            </a:r>
          </a:p>
          <a:p>
            <a:r>
              <a:rPr lang="en-US" dirty="0"/>
              <a:t>Information Gathering Chains</a:t>
            </a:r>
          </a:p>
          <a:p>
            <a:pPr lvl="1"/>
            <a:r>
              <a:rPr lang="en-US" dirty="0"/>
              <a:t>Websites &amp; Online Resource Pools</a:t>
            </a:r>
          </a:p>
          <a:p>
            <a:pPr lvl="1"/>
            <a:r>
              <a:rPr lang="en-US" dirty="0"/>
              <a:t>Social Media Posts &amp; Influencers</a:t>
            </a:r>
          </a:p>
          <a:p>
            <a:r>
              <a:rPr lang="en-US" dirty="0"/>
              <a:t>Research and Development Chains</a:t>
            </a:r>
          </a:p>
          <a:p>
            <a:pPr lvl="1"/>
            <a:r>
              <a:rPr lang="en-US" dirty="0"/>
              <a:t>New Communication Tools</a:t>
            </a:r>
          </a:p>
          <a:p>
            <a:pPr lvl="1"/>
            <a:r>
              <a:rPr lang="en-US" dirty="0"/>
              <a:t>Publishing of R&amp;D</a:t>
            </a:r>
          </a:p>
          <a:p>
            <a:pPr lvl="1"/>
            <a:r>
              <a:rPr lang="en-US" dirty="0"/>
              <a:t>New Technologies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838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932605-F8CC-6747-CCE1-18821B647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0C40CFC-E821-4C78-2D3D-889603219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02B2858-AA04-E2A5-353E-72D76EF8C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2601884-511F-379A-4A26-AABFB2A645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E91946B-8A3F-A266-41FA-45259D606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D0606D-BA08-3E9A-066C-ADE251046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9941" y="511685"/>
            <a:ext cx="6404238" cy="56224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6600" dirty="0"/>
              <a:t>Censorship &amp; Surveillance</a:t>
            </a:r>
            <a:br>
              <a:rPr lang="en-US" sz="6600" dirty="0"/>
            </a:br>
            <a:r>
              <a:rPr lang="en-US" dirty="0"/>
              <a:t>Methodologies</a:t>
            </a:r>
            <a:endParaRPr lang="en-US" sz="6600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11ED071-F28E-836D-2452-F1C4079B5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056169" y="723900"/>
            <a:ext cx="0" cy="53340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7849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F710FDB-0919-493E-8539-8240C23F1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BD1FEB-605F-4651-8446-89374E0C1D84}"/>
              </a:ext>
            </a:extLst>
          </p:cNvPr>
          <p:cNvSpPr/>
          <p:nvPr/>
        </p:nvSpPr>
        <p:spPr>
          <a:xfrm>
            <a:off x="0" y="0"/>
            <a:ext cx="3228264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E67C30-77F3-9640-63FD-3ED6DA863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086" y="611300"/>
            <a:ext cx="2522058" cy="4265842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Understanding </a:t>
            </a:r>
            <a:r>
              <a:rPr lang="en-US" sz="2400" dirty="0" err="1">
                <a:solidFill>
                  <a:schemeClr val="bg1"/>
                </a:solidFill>
              </a:rPr>
              <a:t>ThE</a:t>
            </a:r>
            <a:r>
              <a:rPr lang="en-US" sz="2400" dirty="0">
                <a:solidFill>
                  <a:schemeClr val="bg1"/>
                </a:solidFill>
              </a:rPr>
              <a:t> Internet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9EFE17E-B5DA-47FC-A72C-F0C7C86495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228265" y="723900"/>
            <a:ext cx="0" cy="54102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31981D2E-0FB6-F397-FC66-CE5BD10F94A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889753" y="578015"/>
          <a:ext cx="7601609" cy="554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6158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0FA62-8BC4-718C-6F0D-6897CCF24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Internet?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0E64B-994B-CAF1-3535-7433F86C1A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network of computers that exchange information</a:t>
            </a:r>
          </a:p>
          <a:p>
            <a:pPr lvl="1"/>
            <a:r>
              <a:rPr lang="en-US" dirty="0"/>
              <a:t>Some computers are authorized with or expected to perform important tasks</a:t>
            </a:r>
          </a:p>
          <a:p>
            <a:pPr lvl="1"/>
            <a:r>
              <a:rPr lang="en-US" dirty="0"/>
              <a:t>There is often a path of computers between you and a website/service</a:t>
            </a:r>
          </a:p>
          <a:p>
            <a:pPr lvl="1"/>
            <a:r>
              <a:rPr lang="en-US" dirty="0"/>
              <a:t>Computers communicate and negotiate using protocols</a:t>
            </a:r>
          </a:p>
          <a:p>
            <a:pPr lvl="1"/>
            <a:r>
              <a:rPr lang="en-US" dirty="0"/>
              <a:t>Can be visualized as a social network</a:t>
            </a:r>
          </a:p>
          <a:p>
            <a:r>
              <a:rPr lang="en-US" dirty="0"/>
              <a:t>Notable Services and Protocols:</a:t>
            </a:r>
          </a:p>
          <a:p>
            <a:pPr lvl="1"/>
            <a:r>
              <a:rPr lang="en-US" dirty="0"/>
              <a:t>IP – Internet Protocol (IP Address, such as 185.344.25.29, is the address of a computer on the internet) </a:t>
            </a:r>
          </a:p>
          <a:p>
            <a:pPr lvl="1"/>
            <a:r>
              <a:rPr lang="en-US" dirty="0"/>
              <a:t>DNS – Domain Name Service (Used to find websites)</a:t>
            </a:r>
          </a:p>
          <a:p>
            <a:pPr lvl="1"/>
            <a:r>
              <a:rPr lang="en-US" dirty="0"/>
              <a:t>CDNs – Content Delivery Networks (Used to improve media loading)</a:t>
            </a:r>
          </a:p>
          <a:p>
            <a:pPr lvl="1"/>
            <a:r>
              <a:rPr lang="en-US" dirty="0"/>
              <a:t>TLS – Transport Layer Security (Commonly used for encryption)</a:t>
            </a:r>
          </a:p>
          <a:p>
            <a:pPr lvl="1"/>
            <a:r>
              <a:rPr lang="en-US" dirty="0"/>
              <a:t>Cas – Certificate Authorities (Manage and approve TLS certificates)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035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65DFC-E995-CD68-84C6-CD2112828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186" y="909637"/>
            <a:ext cx="4800600" cy="1307592"/>
          </a:xfrm>
        </p:spPr>
        <p:txBody>
          <a:bodyPr>
            <a:normAutofit/>
          </a:bodyPr>
          <a:lstStyle/>
          <a:p>
            <a:r>
              <a:rPr lang="en-US" dirty="0"/>
              <a:t>Internet Protocol</a:t>
            </a:r>
          </a:p>
        </p:txBody>
      </p:sp>
      <p:pic>
        <p:nvPicPr>
          <p:cNvPr id="1026" name="Picture 2" descr="A peek into Internet routing">
            <a:extLst>
              <a:ext uri="{FF2B5EF4-FFF2-40B4-BE49-F238E27FC236}">
                <a16:creationId xmlns:a16="http://schemas.microsoft.com/office/drawing/2014/main" id="{4699F62C-4DA6-171D-4082-F2B847554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98" r="14894" b="-1"/>
          <a:stretch/>
        </p:blipFill>
        <p:spPr bwMode="auto">
          <a:xfrm>
            <a:off x="20" y="10"/>
            <a:ext cx="604416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511FC409-B3C2-4F68-865C-C5333D6F2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723900"/>
            <a:ext cx="4610075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74667-573B-D222-8A22-726EEBC19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186" y="2221992"/>
            <a:ext cx="4800600" cy="373989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Your internet is provided by an ISP</a:t>
            </a:r>
          </a:p>
          <a:p>
            <a:pPr lvl="1"/>
            <a:r>
              <a:rPr lang="en-US" dirty="0"/>
              <a:t>ISP must route your </a:t>
            </a:r>
            <a:r>
              <a:rPr lang="en-US" dirty="0" err="1"/>
              <a:t>trffic</a:t>
            </a:r>
            <a:r>
              <a:rPr lang="en-US" dirty="0"/>
              <a:t> within their network</a:t>
            </a:r>
          </a:p>
          <a:p>
            <a:pPr lvl="1"/>
            <a:r>
              <a:rPr lang="en-US" dirty="0"/>
              <a:t>ISPs must route your traffic between themselves</a:t>
            </a:r>
          </a:p>
          <a:p>
            <a:pPr lvl="1"/>
            <a:r>
              <a:rPr lang="en-US" dirty="0"/>
              <a:t>ISPs must route your </a:t>
            </a:r>
            <a:r>
              <a:rPr lang="en-US" dirty="0" err="1"/>
              <a:t>tradffic</a:t>
            </a:r>
            <a:r>
              <a:rPr lang="en-US" dirty="0"/>
              <a:t> to the global internet</a:t>
            </a:r>
          </a:p>
          <a:p>
            <a:pPr lvl="1"/>
            <a:r>
              <a:rPr lang="en-US" dirty="0"/>
              <a:t>They must perform that in reverse as well</a:t>
            </a:r>
          </a:p>
          <a:p>
            <a:r>
              <a:rPr lang="en-US" dirty="0"/>
              <a:t>IP Address is the address to route to/from</a:t>
            </a:r>
          </a:p>
        </p:txBody>
      </p: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B810270D-76A7-44B3-9746-7EDF57886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81300" y="6142781"/>
            <a:ext cx="461007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328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59676-4306-EA38-12DF-4B674540C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DNS: Domain Name Service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25D37-61D9-53D0-35C4-7BFF36E5E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Computers selected to have the responsibility of remembering which websites (names) associate with which IP addresses (devices/networks). We call this ‘resolution”</a:t>
            </a:r>
          </a:p>
          <a:p>
            <a:pPr lvl="1"/>
            <a:r>
              <a:rPr lang="en-US" dirty="0"/>
              <a:t>Ie: Google.com resolves to 172.217.215.101</a:t>
            </a:r>
          </a:p>
          <a:p>
            <a:r>
              <a:rPr lang="en-US" dirty="0"/>
              <a:t>Must know the IP address of your intended DNS server</a:t>
            </a:r>
          </a:p>
          <a:p>
            <a:r>
              <a:rPr lang="en-US" dirty="0"/>
              <a:t>Any computer can offer this service, as long as it responds in protocol</a:t>
            </a:r>
          </a:p>
          <a:p>
            <a:r>
              <a:rPr lang="en-US" dirty="0"/>
              <a:t>DNS server and you MUST be able to communicate to enable resolution</a:t>
            </a:r>
          </a:p>
          <a:p>
            <a:r>
              <a:rPr lang="en-US" dirty="0"/>
              <a:t>Friend who knows everyone’s numbers</a:t>
            </a:r>
          </a:p>
        </p:txBody>
      </p:sp>
    </p:spTree>
    <p:extLst>
      <p:ext uri="{BB962C8B-B14F-4D97-AF65-F5344CB8AC3E}">
        <p14:creationId xmlns:p14="http://schemas.microsoft.com/office/powerpoint/2010/main" val="925834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ED14F-A0FD-C608-7936-50B9E062D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CDN: Content Delivery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93C57-B496-638C-5A04-9D270DD62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distributed set of computers responsible for saving frequently requested media for faster access. </a:t>
            </a:r>
          </a:p>
          <a:p>
            <a:r>
              <a:rPr lang="en-US" dirty="0"/>
              <a:t>Instead of a single central server providing all files, ANY computer within a CDN network can respond.</a:t>
            </a:r>
          </a:p>
          <a:p>
            <a:r>
              <a:rPr lang="en-US" dirty="0"/>
              <a:t>Provide ‘caches’ of resources – local copies they were instructed to save</a:t>
            </a:r>
          </a:p>
          <a:p>
            <a:r>
              <a:rPr lang="en-US" dirty="0"/>
              <a:t>Friend who remembers everything</a:t>
            </a:r>
          </a:p>
        </p:txBody>
      </p:sp>
    </p:spTree>
    <p:extLst>
      <p:ext uri="{BB962C8B-B14F-4D97-AF65-F5344CB8AC3E}">
        <p14:creationId xmlns:p14="http://schemas.microsoft.com/office/powerpoint/2010/main" val="3333582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5DE89-BF79-F2A2-64C4-73F0A8228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TLS &amp; CAs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51416-7F36-CFD3-40A0-A4295B132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Encryption agreed on by two parties, used for all communications after a handshake, using a TLS certificate</a:t>
            </a:r>
          </a:p>
          <a:p>
            <a:r>
              <a:rPr lang="en-US" dirty="0"/>
              <a:t>Attackable, but hard for current computers (intensive math)</a:t>
            </a:r>
          </a:p>
          <a:p>
            <a:r>
              <a:rPr lang="en-US" dirty="0"/>
              <a:t>Certificate Authorities sign TLS certificates</a:t>
            </a:r>
          </a:p>
          <a:p>
            <a:pPr lvl="1"/>
            <a:r>
              <a:rPr lang="en-US" dirty="0"/>
              <a:t>Helps ensure they are who they claim to be</a:t>
            </a:r>
          </a:p>
          <a:p>
            <a:r>
              <a:rPr lang="en-US" dirty="0"/>
              <a:t>Anyone can be a CA – Devices come with a preapproved list</a:t>
            </a:r>
          </a:p>
        </p:txBody>
      </p:sp>
    </p:spTree>
    <p:extLst>
      <p:ext uri="{BB962C8B-B14F-4D97-AF65-F5344CB8AC3E}">
        <p14:creationId xmlns:p14="http://schemas.microsoft.com/office/powerpoint/2010/main" val="32652983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DEF92653-5D6D-47E6-8744-0DAF76E049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C51AEB-85A1-A026-843A-C502C64C59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102" y="960594"/>
            <a:ext cx="5828114" cy="4936812"/>
          </a:xfrm>
        </p:spPr>
        <p:txBody>
          <a:bodyPr anchor="ctr">
            <a:normAutofit/>
          </a:bodyPr>
          <a:lstStyle/>
          <a:p>
            <a:pPr algn="r"/>
            <a:r>
              <a:rPr lang="en-US" sz="6000" dirty="0"/>
              <a:t>Attacks?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CA98CE3-81A7-4FFE-A047-9AA65998D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315200" y="1733549"/>
            <a:ext cx="0" cy="3390901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9857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86768-8581-7E5C-B273-AB546BF2F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DNS Poisoning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7FD21-C011-F7A7-A935-FF72E80344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Poison the servers that provide addresses, or alter the information they’re sending and receiving. </a:t>
            </a:r>
          </a:p>
        </p:txBody>
      </p:sp>
    </p:spTree>
    <p:extLst>
      <p:ext uri="{BB962C8B-B14F-4D97-AF65-F5344CB8AC3E}">
        <p14:creationId xmlns:p14="http://schemas.microsoft.com/office/powerpoint/2010/main" val="2992850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2FF99-E6B5-C061-363B-85B0403B0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Poisoning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C8C63-667B-CFB8-B9DD-FF410BB02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Poison copies of websites or data being distributed</a:t>
            </a:r>
          </a:p>
        </p:txBody>
      </p:sp>
    </p:spTree>
    <p:extLst>
      <p:ext uri="{BB962C8B-B14F-4D97-AF65-F5344CB8AC3E}">
        <p14:creationId xmlns:p14="http://schemas.microsoft.com/office/powerpoint/2010/main" val="193808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94432-2949-56E4-F220-C7206CB42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MiTM</a:t>
            </a:r>
            <a:r>
              <a:rPr lang="en-US" dirty="0"/>
              <a:t> Attack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ED530-AFAE-591B-5548-5F1C3B8CD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Man-in-the-middle attacks target a communication chain. Attacker inserts themselves between two communicating devices.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394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60" name="Straight Connector 205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2" name="Straight Connector 206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59" name="Rectangle 2058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his World Map Shows Every Device Connected to the Internet - Business  Insider">
            <a:extLst>
              <a:ext uri="{FF2B5EF4-FFF2-40B4-BE49-F238E27FC236}">
                <a16:creationId xmlns:a16="http://schemas.microsoft.com/office/drawing/2014/main" id="{6B03D942-2126-3209-3FD0-4DCFB8EF3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2" b="20918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1" name="Rectangle 2060">
            <a:extLst>
              <a:ext uri="{FF2B5EF4-FFF2-40B4-BE49-F238E27FC236}">
                <a16:creationId xmlns:a16="http://schemas.microsoft.com/office/drawing/2014/main" id="{6BB6B482-ACCA-4938-8AEA-49D525C17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46905" y="46904"/>
            <a:ext cx="6865150" cy="6771342"/>
          </a:xfrm>
          <a:prstGeom prst="rect">
            <a:avLst/>
          </a:prstGeom>
          <a:gradFill>
            <a:gsLst>
              <a:gs pos="42000">
                <a:srgbClr val="000000">
                  <a:alpha val="18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26B652-B024-5648-8D95-474B57C60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871759"/>
            <a:ext cx="5067300" cy="34970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>
                <a:solidFill>
                  <a:srgbClr val="FFFFFF"/>
                </a:solidFill>
              </a:rPr>
              <a:t>Restrictive Firewalls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8E475-E259-85FC-7C76-FA7DB3868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8" y="3800476"/>
            <a:ext cx="5019676" cy="23336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Restrict which connections are valid and possible in and out of a sub-network</a:t>
            </a:r>
          </a:p>
          <a:p>
            <a:r>
              <a:rPr lang="en-US" dirty="0">
                <a:solidFill>
                  <a:srgbClr val="FFFFFF"/>
                </a:solidFill>
              </a:rPr>
              <a:t>Allow for network inspection at the ‘packet’ level</a:t>
            </a:r>
          </a:p>
          <a:p>
            <a:r>
              <a:rPr lang="en-US" dirty="0">
                <a:solidFill>
                  <a:srgbClr val="FFFFFF"/>
                </a:solidFill>
              </a:rPr>
              <a:t>Can be tailored to regime interests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2063" name="Straight Connector 2062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1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762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B944-B968-56B3-8058-829CCB46D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Metadata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43936-D0DB-BEBB-1F7B-68759A61A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Metadata – Data about data, such as who liked a post, who the author is, the date, the media type, </a:t>
            </a:r>
            <a:r>
              <a:rPr lang="en-US" dirty="0" err="1"/>
              <a:t>etc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291135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F7D45-5102-BC46-4BB0-980F3AEC9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Wifi</a:t>
            </a:r>
            <a:r>
              <a:rPr lang="en-US" dirty="0"/>
              <a:t> Positioning </a:t>
            </a:r>
            <a:r>
              <a:rPr lang="en-US" dirty="0" err="1"/>
              <a:t>SYstems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2F811-05A9-E80C-95B9-CB0A4348B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position based on nearby Bluetooth devices, </a:t>
            </a:r>
            <a:r>
              <a:rPr lang="en-US" dirty="0" err="1"/>
              <a:t>Wifi</a:t>
            </a:r>
            <a:r>
              <a:rPr lang="en-US" dirty="0"/>
              <a:t> networks, and network performance</a:t>
            </a:r>
          </a:p>
        </p:txBody>
      </p:sp>
    </p:spTree>
    <p:extLst>
      <p:ext uri="{BB962C8B-B14F-4D97-AF65-F5344CB8AC3E}">
        <p14:creationId xmlns:p14="http://schemas.microsoft.com/office/powerpoint/2010/main" val="1684044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D7082-8F28-D234-C37D-82C1DAF92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Surveillance Capitalism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AF5E7-45E0-ECC8-9F9D-60E3AAFB4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Absorbs information from websites, social media, company sales, pharmaceutical systems, healthcare systems, </a:t>
            </a:r>
            <a:r>
              <a:rPr lang="en-US" dirty="0" err="1"/>
              <a:t>etc</a:t>
            </a:r>
            <a:r>
              <a:rPr lang="en-US" dirty="0"/>
              <a:t>; that companies sell</a:t>
            </a:r>
          </a:p>
          <a:p>
            <a:r>
              <a:rPr lang="en-US" dirty="0"/>
              <a:t>Much of the information that previously required programs like PRISM is now openly sold</a:t>
            </a:r>
          </a:p>
        </p:txBody>
      </p:sp>
    </p:spTree>
    <p:extLst>
      <p:ext uri="{BB962C8B-B14F-4D97-AF65-F5344CB8AC3E}">
        <p14:creationId xmlns:p14="http://schemas.microsoft.com/office/powerpoint/2010/main" val="35117861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07C9B-4228-BD40-D1EE-9D0C9196C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Lateral Integration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375A4-0520-7B44-3E26-AAAD41EAA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Combining as many of the previous methods as possible to enhance collected info</a:t>
            </a:r>
          </a:p>
          <a:p>
            <a:r>
              <a:rPr lang="en-US" dirty="0"/>
              <a:t>Data Pipelines</a:t>
            </a:r>
          </a:p>
        </p:txBody>
      </p:sp>
    </p:spTree>
    <p:extLst>
      <p:ext uri="{BB962C8B-B14F-4D97-AF65-F5344CB8AC3E}">
        <p14:creationId xmlns:p14="http://schemas.microsoft.com/office/powerpoint/2010/main" val="1605656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71064-45C0-2A6E-3D2B-52ABC469D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Current </a:t>
            </a:r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8B42B-49D0-5E93-6AC7-3D1026CD3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https://truthout.org/articles/report-ice-is-expanding-surveillance-of-its-critics-on-social-media/</a:t>
            </a:r>
            <a:endParaRPr lang="en-US" dirty="0"/>
          </a:p>
          <a:p>
            <a:r>
              <a:rPr lang="en-US" dirty="0">
                <a:hlinkClick r:id="rId3"/>
              </a:rPr>
              <a:t>https://www.nytimes.com/2025/02/02/upshot/trump-government-websites-missing-pages.html</a:t>
            </a:r>
            <a:endParaRPr lang="en-US" dirty="0"/>
          </a:p>
          <a:p>
            <a:r>
              <a:rPr lang="en-US" dirty="0">
                <a:hlinkClick r:id="rId4"/>
              </a:rPr>
              <a:t>https://www.forbes.com/sites/emmawoollacott/2025/02/27/us-govt-demands-millions-of-google-apple-and-meta-user-accounts/</a:t>
            </a:r>
            <a:endParaRPr lang="en-US" dirty="0"/>
          </a:p>
          <a:p>
            <a:r>
              <a:rPr lang="en-US" dirty="0">
                <a:hlinkClick r:id="rId5"/>
              </a:rPr>
              <a:t>https://arstechnica.com/gadgets/2025/03/italian-court-orders-google-to-block-iptv-pirate-sites-at-dns-level/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0745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14AD2-A182-D5B4-FED2-D597C8EF4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F5AF0-1430-7B35-D62E-6CF21E221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https://witestlab.poly.edu/blog/a-peek-into-internet-routing/</a:t>
            </a:r>
            <a:endParaRPr lang="en-US" dirty="0"/>
          </a:p>
          <a:p>
            <a:r>
              <a:rPr lang="pt-BR" dirty="0"/>
              <a:t>The Art Of CYBERWARFARE: An Investigat‘s Guide to Espionage, Ransomware, and Organized Cybercrime by Jon DiMaggio</a:t>
            </a:r>
          </a:p>
          <a:p>
            <a:r>
              <a:rPr lang="pt-BR" dirty="0"/>
              <a:t>Research by OONI, The CitizenLab, OutRight International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940268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44559C0C6056478284679FB7891D62" ma:contentTypeVersion="16" ma:contentTypeDescription="Create a new document." ma:contentTypeScope="" ma:versionID="993ca130697bba138cdbc1057414e0cb">
  <xsd:schema xmlns:xsd="http://www.w3.org/2001/XMLSchema" xmlns:xs="http://www.w3.org/2001/XMLSchema" xmlns:p="http://schemas.microsoft.com/office/2006/metadata/properties" xmlns:ns3="a4a37b58-8d9e-43dc-a86e-3cc05077d3f8" xmlns:ns4="ff2dde32-65a0-4911-af07-f3af586edf80" targetNamespace="http://schemas.microsoft.com/office/2006/metadata/properties" ma:root="true" ma:fieldsID="7f24d6fd0d43fac6fde99148233f7c7b" ns3:_="" ns4:_="">
    <xsd:import namespace="a4a37b58-8d9e-43dc-a86e-3cc05077d3f8"/>
    <xsd:import namespace="ff2dde32-65a0-4911-af07-f3af586edf8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SearchProperties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a37b58-8d9e-43dc-a86e-3cc05077d3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2dde32-65a0-4911-af07-f3af586edf8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4a37b58-8d9e-43dc-a86e-3cc05077d3f8" xsi:nil="true"/>
  </documentManagement>
</p:properties>
</file>

<file path=customXml/itemProps1.xml><?xml version="1.0" encoding="utf-8"?>
<ds:datastoreItem xmlns:ds="http://schemas.openxmlformats.org/officeDocument/2006/customXml" ds:itemID="{1DD50613-2C15-4E72-9C61-47CD0538DAF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32DB12-5061-4994-ADF2-79F42B9853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a37b58-8d9e-43dc-a86e-3cc05077d3f8"/>
    <ds:schemaRef ds:uri="ff2dde32-65a0-4911-af07-f3af586edf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53FF720-5673-46B0-B7B8-C6E8E5DF2524}">
  <ds:schemaRefs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elements/1.1/"/>
    <ds:schemaRef ds:uri="a4a37b58-8d9e-43dc-a86e-3cc05077d3f8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ff2dde32-65a0-4911-af07-f3af586edf8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1142</Words>
  <Application>Microsoft Office PowerPoint</Application>
  <PresentationFormat>Widescreen</PresentationFormat>
  <Paragraphs>160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ChronicleVTI</vt:lpstr>
      <vt:lpstr>Censorship &amp; Surveillance</vt:lpstr>
      <vt:lpstr>What is censorship?</vt:lpstr>
      <vt:lpstr>Censorship:</vt:lpstr>
      <vt:lpstr>What is surveillance?</vt:lpstr>
      <vt:lpstr>Surveillance:</vt:lpstr>
      <vt:lpstr>Surveillance + censorship?</vt:lpstr>
      <vt:lpstr>Censorship &amp; Surveillance Control</vt:lpstr>
      <vt:lpstr>Censorship &amp; Surveillance require control</vt:lpstr>
      <vt:lpstr>Control: Action Chains</vt:lpstr>
      <vt:lpstr>Establishing Control</vt:lpstr>
      <vt:lpstr>Governments Target Everything</vt:lpstr>
      <vt:lpstr>Censorship &amp; Surveillance Methodologies</vt:lpstr>
      <vt:lpstr>Understanding ThE Internet</vt:lpstr>
      <vt:lpstr>What is the Internet?</vt:lpstr>
      <vt:lpstr>Internet Protocol</vt:lpstr>
      <vt:lpstr>DNS: Domain Name Service</vt:lpstr>
      <vt:lpstr>CDN: Content Delivery Network</vt:lpstr>
      <vt:lpstr>TLS &amp; CAs</vt:lpstr>
      <vt:lpstr>Attacks?</vt:lpstr>
      <vt:lpstr>DNS Poisoning</vt:lpstr>
      <vt:lpstr>Cache Poisoning</vt:lpstr>
      <vt:lpstr>MiTM Attack</vt:lpstr>
      <vt:lpstr>Restrictive Firewalls</vt:lpstr>
      <vt:lpstr>Metadata Analysis</vt:lpstr>
      <vt:lpstr>Wifi Positioning SYstems</vt:lpstr>
      <vt:lpstr>Surveillance Capitalism</vt:lpstr>
      <vt:lpstr>Lateral Integration</vt:lpstr>
      <vt:lpstr>Current Examples</vt:lpstr>
      <vt:lpstr>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Brian Waltz</dc:creator>
  <cp:lastModifiedBy>Brian Waltz</cp:lastModifiedBy>
  <cp:revision>2</cp:revision>
  <dcterms:created xsi:type="dcterms:W3CDTF">2025-03-26T16:35:27Z</dcterms:created>
  <dcterms:modified xsi:type="dcterms:W3CDTF">2025-03-26T21:18:30Z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0x0101003D44559C0C6056478284679FB7891D62</vt:lpwstr>
  </property>
</Properties>
</file>